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handoutMasterIdLst>
    <p:handoutMasterId r:id="rId38"/>
  </p:handoutMasterIdLst>
  <p:sldIdLst>
    <p:sldId id="460" r:id="rId2"/>
    <p:sldId id="461" r:id="rId3"/>
    <p:sldId id="260" r:id="rId4"/>
    <p:sldId id="437" r:id="rId5"/>
    <p:sldId id="350" r:id="rId6"/>
    <p:sldId id="436" r:id="rId7"/>
    <p:sldId id="408" r:id="rId8"/>
    <p:sldId id="438" r:id="rId9"/>
    <p:sldId id="440" r:id="rId10"/>
    <p:sldId id="441" r:id="rId11"/>
    <p:sldId id="463" r:id="rId12"/>
    <p:sldId id="467" r:id="rId13"/>
    <p:sldId id="464" r:id="rId14"/>
    <p:sldId id="465" r:id="rId15"/>
    <p:sldId id="442" r:id="rId16"/>
    <p:sldId id="443" r:id="rId17"/>
    <p:sldId id="444" r:id="rId18"/>
    <p:sldId id="462" r:id="rId19"/>
    <p:sldId id="410" r:id="rId20"/>
    <p:sldId id="446" r:id="rId21"/>
    <p:sldId id="445" r:id="rId22"/>
    <p:sldId id="417" r:id="rId23"/>
    <p:sldId id="466" r:id="rId24"/>
    <p:sldId id="450" r:id="rId25"/>
    <p:sldId id="451" r:id="rId26"/>
    <p:sldId id="452" r:id="rId27"/>
    <p:sldId id="453" r:id="rId28"/>
    <p:sldId id="454" r:id="rId29"/>
    <p:sldId id="455" r:id="rId30"/>
    <p:sldId id="457" r:id="rId31"/>
    <p:sldId id="458" r:id="rId32"/>
    <p:sldId id="459" r:id="rId33"/>
    <p:sldId id="468" r:id="rId34"/>
    <p:sldId id="456" r:id="rId35"/>
    <p:sldId id="388" r:id="rId36"/>
  </p:sldIdLst>
  <p:sldSz cx="9144000" cy="6858000" type="screen4x3"/>
  <p:notesSz cx="7099300" cy="10234613"/>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C2B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8D230F3-CF80-4859-8CE7-A43EE81993B5}" styleName="Style léger 1 - Accentuation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35758FB7-9AC5-4552-8A53-C91805E547FA}" styleName="Style à thème 1 - Accentuation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5" autoAdjust="0"/>
    <p:restoredTop sz="94667" autoAdjust="0"/>
  </p:normalViewPr>
  <p:slideViewPr>
    <p:cSldViewPr>
      <p:cViewPr varScale="1">
        <p:scale>
          <a:sx n="69" d="100"/>
          <a:sy n="69" d="100"/>
        </p:scale>
        <p:origin x="-858"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6918"/>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oleObject" Target="file:///D:\COURS\COURS%20IUFM\Illustrations\graphes%20chronopsy.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fr-FR"/>
  <c:chart>
    <c:view3D>
      <c:rAngAx val="1"/>
    </c:view3D>
    <c:plotArea>
      <c:layout/>
      <c:bar3DChart>
        <c:barDir val="col"/>
        <c:grouping val="clustered"/>
        <c:ser>
          <c:idx val="0"/>
          <c:order val="0"/>
          <c:dPt>
            <c:idx val="0"/>
            <c:spPr>
              <a:solidFill>
                <a:schemeClr val="tx1">
                  <a:lumMod val="50000"/>
                  <a:lumOff val="50000"/>
                </a:schemeClr>
              </a:solidFill>
            </c:spPr>
          </c:dPt>
          <c:dPt>
            <c:idx val="1"/>
            <c:spPr>
              <a:solidFill>
                <a:srgbClr val="92D050"/>
              </a:solidFill>
            </c:spPr>
          </c:dPt>
          <c:dPt>
            <c:idx val="2"/>
            <c:spPr>
              <a:solidFill>
                <a:schemeClr val="accent2"/>
              </a:solidFill>
            </c:spPr>
          </c:dPt>
          <c:dPt>
            <c:idx val="3"/>
            <c:spPr>
              <a:solidFill>
                <a:schemeClr val="accent4"/>
              </a:solidFill>
            </c:spPr>
          </c:dPt>
          <c:cat>
            <c:strRef>
              <c:f>Feuil1!$C$144:$C$147</c:f>
              <c:strCache>
                <c:ptCount val="4"/>
                <c:pt idx="0">
                  <c:v>contrôle</c:v>
                </c:pt>
                <c:pt idx="1">
                  <c:v>feedback</c:v>
                </c:pt>
                <c:pt idx="2">
                  <c:v>but</c:v>
                </c:pt>
                <c:pt idx="3">
                  <c:v>feedback + but</c:v>
                </c:pt>
              </c:strCache>
            </c:strRef>
          </c:cat>
          <c:val>
            <c:numRef>
              <c:f>Feuil1!$D$144:$D$147</c:f>
              <c:numCache>
                <c:formatCode>General</c:formatCode>
                <c:ptCount val="4"/>
                <c:pt idx="0">
                  <c:v>21</c:v>
                </c:pt>
                <c:pt idx="1">
                  <c:v>23</c:v>
                </c:pt>
                <c:pt idx="2">
                  <c:v>22</c:v>
                </c:pt>
                <c:pt idx="3">
                  <c:v>60</c:v>
                </c:pt>
              </c:numCache>
            </c:numRef>
          </c:val>
        </c:ser>
        <c:shape val="box"/>
        <c:axId val="50457216"/>
        <c:axId val="68370816"/>
        <c:axId val="0"/>
      </c:bar3DChart>
      <c:catAx>
        <c:axId val="50457216"/>
        <c:scaling>
          <c:orientation val="minMax"/>
        </c:scaling>
        <c:axPos val="b"/>
        <c:tickLblPos val="nextTo"/>
        <c:crossAx val="68370816"/>
        <c:crosses val="autoZero"/>
        <c:auto val="1"/>
        <c:lblAlgn val="ctr"/>
        <c:lblOffset val="100"/>
      </c:catAx>
      <c:valAx>
        <c:axId val="68370816"/>
        <c:scaling>
          <c:orientation val="minMax"/>
        </c:scaling>
        <c:axPos val="l"/>
        <c:majorGridlines/>
        <c:title>
          <c:tx>
            <c:rich>
              <a:bodyPr rot="-5400000" vert="horz"/>
              <a:lstStyle/>
              <a:p>
                <a:pPr>
                  <a:defRPr/>
                </a:pPr>
                <a:r>
                  <a:rPr lang="fr-FR" dirty="0"/>
                  <a:t>% </a:t>
                </a:r>
                <a:r>
                  <a:rPr lang="fr-FR" baseline="0" dirty="0" smtClean="0"/>
                  <a:t> amélioration de la performance</a:t>
                </a:r>
                <a:endParaRPr lang="fr-FR" dirty="0"/>
              </a:p>
            </c:rich>
          </c:tx>
          <c:layout>
            <c:manualLayout>
              <c:xMode val="edge"/>
              <c:yMode val="edge"/>
              <c:x val="1.6975308641975322E-2"/>
              <c:y val="9.9146692566512956E-2"/>
            </c:manualLayout>
          </c:layout>
        </c:title>
        <c:numFmt formatCode="General" sourceLinked="1"/>
        <c:tickLblPos val="nextTo"/>
        <c:crossAx val="50457216"/>
        <c:crosses val="autoZero"/>
        <c:crossBetween val="between"/>
      </c:valAx>
    </c:plotArea>
    <c:plotVisOnly val="1"/>
    <c:dispBlanksAs val="gap"/>
  </c:chart>
  <c:txPr>
    <a:bodyPr/>
    <a:lstStyle/>
    <a:p>
      <a:pPr>
        <a:defRPr sz="2000">
          <a:latin typeface="Arial" pitchFamily="34" charset="0"/>
          <a:cs typeface="Arial" pitchFamily="34" charset="0"/>
        </a:defRPr>
      </a:pPr>
      <a:endParaRPr lang="fr-FR"/>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fr-FR"/>
          </a:p>
        </p:txBody>
      </p:sp>
      <p:sp>
        <p:nvSpPr>
          <p:cNvPr id="3" name="Espace réservé de la date 2"/>
          <p:cNvSpPr>
            <a:spLocks noGrp="1"/>
          </p:cNvSpPr>
          <p:nvPr>
            <p:ph type="dt" sz="quarter" idx="1"/>
          </p:nvPr>
        </p:nvSpPr>
        <p:spPr>
          <a:xfrm>
            <a:off x="4021294" y="0"/>
            <a:ext cx="3076363" cy="511731"/>
          </a:xfrm>
          <a:prstGeom prst="rect">
            <a:avLst/>
          </a:prstGeom>
        </p:spPr>
        <p:txBody>
          <a:bodyPr vert="horz" lIns="99048" tIns="49524" rIns="99048" bIns="49524" rtlCol="0"/>
          <a:lstStyle>
            <a:lvl1pPr algn="r">
              <a:defRPr sz="1300"/>
            </a:lvl1pPr>
          </a:lstStyle>
          <a:p>
            <a:fld id="{7E9BF8F5-D374-4CB3-A506-203CF67808D5}" type="datetimeFigureOut">
              <a:rPr lang="fr-FR" smtClean="0"/>
              <a:pPr/>
              <a:t>12/03/2018</a:t>
            </a:fld>
            <a:endParaRPr lang="fr-FR"/>
          </a:p>
        </p:txBody>
      </p:sp>
      <p:sp>
        <p:nvSpPr>
          <p:cNvPr id="4" name="Espace réservé du pied de page 3"/>
          <p:cNvSpPr>
            <a:spLocks noGrp="1"/>
          </p:cNvSpPr>
          <p:nvPr>
            <p:ph type="ftr" sz="quarter" idx="2"/>
          </p:nvPr>
        </p:nvSpPr>
        <p:spPr>
          <a:xfrm>
            <a:off x="0" y="9721106"/>
            <a:ext cx="3076363" cy="511731"/>
          </a:xfrm>
          <a:prstGeom prst="rect">
            <a:avLst/>
          </a:prstGeom>
        </p:spPr>
        <p:txBody>
          <a:bodyPr vert="horz" lIns="99048" tIns="49524" rIns="99048" bIns="49524" rtlCol="0" anchor="b"/>
          <a:lstStyle>
            <a:lvl1pPr algn="l">
              <a:defRPr sz="1300"/>
            </a:lvl1pPr>
          </a:lstStyle>
          <a:p>
            <a:endParaRPr lang="fr-FR"/>
          </a:p>
        </p:txBody>
      </p:sp>
      <p:sp>
        <p:nvSpPr>
          <p:cNvPr id="5" name="Espace réservé du numéro de diapositive 4"/>
          <p:cNvSpPr>
            <a:spLocks noGrp="1"/>
          </p:cNvSpPr>
          <p:nvPr>
            <p:ph type="sldNum" sz="quarter" idx="3"/>
          </p:nvPr>
        </p:nvSpPr>
        <p:spPr>
          <a:xfrm>
            <a:off x="4021294" y="9721106"/>
            <a:ext cx="3076363" cy="511731"/>
          </a:xfrm>
          <a:prstGeom prst="rect">
            <a:avLst/>
          </a:prstGeom>
        </p:spPr>
        <p:txBody>
          <a:bodyPr vert="horz" lIns="99048" tIns="49524" rIns="99048" bIns="49524" rtlCol="0" anchor="b"/>
          <a:lstStyle>
            <a:lvl1pPr algn="r">
              <a:defRPr sz="1300"/>
            </a:lvl1pPr>
          </a:lstStyle>
          <a:p>
            <a:fld id="{58336CAF-E2EC-4EE7-9201-9F5EC77CC8A3}" type="slidenum">
              <a:rPr lang="fr-FR" smtClean="0"/>
              <a:pPr/>
              <a:t>‹N°›</a:t>
            </a:fld>
            <a:endParaRPr lang="fr-F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76363" cy="511731"/>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defRPr sz="1300"/>
            </a:lvl1pPr>
          </a:lstStyle>
          <a:p>
            <a:pPr>
              <a:defRPr/>
            </a:pPr>
            <a:endParaRPr lang="fr-FR"/>
          </a:p>
        </p:txBody>
      </p:sp>
      <p:sp>
        <p:nvSpPr>
          <p:cNvPr id="3075" name="Rectangle 3"/>
          <p:cNvSpPr>
            <a:spLocks noGrp="1" noChangeArrowheads="1"/>
          </p:cNvSpPr>
          <p:nvPr>
            <p:ph type="dt" idx="1"/>
          </p:nvPr>
        </p:nvSpPr>
        <p:spPr bwMode="auto">
          <a:xfrm>
            <a:off x="4021294" y="0"/>
            <a:ext cx="3076363" cy="511731"/>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a:defRPr sz="1300"/>
            </a:lvl1pPr>
          </a:lstStyle>
          <a:p>
            <a:pPr>
              <a:defRPr/>
            </a:pPr>
            <a:endParaRPr lang="fr-FR"/>
          </a:p>
        </p:txBody>
      </p:sp>
      <p:sp>
        <p:nvSpPr>
          <p:cNvPr id="93188" name="Rectangle 4"/>
          <p:cNvSpPr>
            <a:spLocks noGrp="1" noRot="1" noChangeAspect="1" noChangeArrowheads="1" noTextEdit="1"/>
          </p:cNvSpPr>
          <p:nvPr>
            <p:ph type="sldImg" idx="2"/>
          </p:nvPr>
        </p:nvSpPr>
        <p:spPr bwMode="auto">
          <a:xfrm>
            <a:off x="992188" y="768350"/>
            <a:ext cx="5114925" cy="3836988"/>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709930" y="4861441"/>
            <a:ext cx="5679440" cy="4605576"/>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3078" name="Rectangle 6"/>
          <p:cNvSpPr>
            <a:spLocks noGrp="1" noChangeArrowheads="1"/>
          </p:cNvSpPr>
          <p:nvPr>
            <p:ph type="ftr" sz="quarter" idx="4"/>
          </p:nvPr>
        </p:nvSpPr>
        <p:spPr bwMode="auto">
          <a:xfrm>
            <a:off x="0" y="9721106"/>
            <a:ext cx="3076363" cy="511731"/>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defRPr sz="1300"/>
            </a:lvl1pPr>
          </a:lstStyle>
          <a:p>
            <a:pPr>
              <a:defRPr/>
            </a:pPr>
            <a:endParaRPr lang="fr-FR"/>
          </a:p>
        </p:txBody>
      </p:sp>
      <p:sp>
        <p:nvSpPr>
          <p:cNvPr id="3079" name="Rectangle 7"/>
          <p:cNvSpPr>
            <a:spLocks noGrp="1" noChangeArrowheads="1"/>
          </p:cNvSpPr>
          <p:nvPr>
            <p:ph type="sldNum" sz="quarter" idx="5"/>
          </p:nvPr>
        </p:nvSpPr>
        <p:spPr bwMode="auto">
          <a:xfrm>
            <a:off x="4021294" y="9721106"/>
            <a:ext cx="3076363" cy="511731"/>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a:defRPr sz="1300"/>
            </a:lvl1pPr>
          </a:lstStyle>
          <a:p>
            <a:pPr>
              <a:defRPr/>
            </a:pPr>
            <a:fld id="{1F4300BB-1B2D-4083-A007-561E333819F2}" type="slidenum">
              <a:rPr lang="fr-FR"/>
              <a:pPr>
                <a:defRPr/>
              </a:pPr>
              <a:t>‹N°›</a:t>
            </a:fld>
            <a:endParaRPr lang="fr-FR"/>
          </a:p>
        </p:txBody>
      </p:sp>
    </p:spTree>
    <p:extLst>
      <p:ext uri="{BB962C8B-B14F-4D97-AF65-F5344CB8AC3E}">
        <p14:creationId xmlns="" xmlns:p14="http://schemas.microsoft.com/office/powerpoint/2010/main" val="59299416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ectangle à coins arrondis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ectangle à coins arrondis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r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fr-FR" smtClean="0"/>
              <a:t>Cliquez pour modifier le style du titre</a:t>
            </a:r>
            <a:endParaRPr kumimoji="0" lang="en-US"/>
          </a:p>
        </p:txBody>
      </p:sp>
      <p:sp>
        <p:nvSpPr>
          <p:cNvPr id="9" name="Sous-titr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Espace réservé de la date 27"/>
          <p:cNvSpPr>
            <a:spLocks noGrp="1"/>
          </p:cNvSpPr>
          <p:nvPr>
            <p:ph type="dt" sz="half" idx="10"/>
          </p:nvPr>
        </p:nvSpPr>
        <p:spPr>
          <a:xfrm>
            <a:off x="6705600" y="4206240"/>
            <a:ext cx="960120" cy="457200"/>
          </a:xfrm>
        </p:spPr>
        <p:txBody>
          <a:bodyPr/>
          <a:lstStyle/>
          <a:p>
            <a:pPr>
              <a:defRPr/>
            </a:pPr>
            <a:endParaRPr lang="fr-FR"/>
          </a:p>
        </p:txBody>
      </p:sp>
      <p:sp>
        <p:nvSpPr>
          <p:cNvPr id="17" name="Espace réservé du pied de page 16"/>
          <p:cNvSpPr>
            <a:spLocks noGrp="1"/>
          </p:cNvSpPr>
          <p:nvPr>
            <p:ph type="ftr" sz="quarter" idx="11"/>
          </p:nvPr>
        </p:nvSpPr>
        <p:spPr>
          <a:xfrm>
            <a:off x="5410200" y="4205288"/>
            <a:ext cx="1295400" cy="457200"/>
          </a:xfrm>
        </p:spPr>
        <p:txBody>
          <a:bodyPr/>
          <a:lstStyle/>
          <a:p>
            <a:pPr>
              <a:defRPr/>
            </a:pPr>
            <a:endParaRPr lang="fr-FR"/>
          </a:p>
        </p:txBody>
      </p:sp>
      <p:sp>
        <p:nvSpPr>
          <p:cNvPr id="29" name="Espace réservé du numéro de diapositive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pPr>
              <a:defRPr/>
            </a:pPr>
            <a:fld id="{3EAC326B-3CD0-4CAF-9F3D-B89349CD8FF5}" type="slidenum">
              <a:rPr lang="fr-FR" smtClean="0"/>
              <a:pPr>
                <a:defRPr/>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pPr>
              <a:defRPr/>
            </a:pPr>
            <a:endParaRPr lang="fr-FR"/>
          </a:p>
        </p:txBody>
      </p:sp>
      <p:sp>
        <p:nvSpPr>
          <p:cNvPr id="5" name="Espace réservé du pied de page 4"/>
          <p:cNvSpPr>
            <a:spLocks noGrp="1"/>
          </p:cNvSpPr>
          <p:nvPr>
            <p:ph type="ftr" sz="quarter" idx="11"/>
          </p:nvPr>
        </p:nvSpPr>
        <p:spPr/>
        <p:txBody>
          <a:bodyPr/>
          <a:lstStyle/>
          <a:p>
            <a:pPr>
              <a:defRPr/>
            </a:pPr>
            <a:endParaRPr lang="fr-FR"/>
          </a:p>
        </p:txBody>
      </p:sp>
      <p:sp>
        <p:nvSpPr>
          <p:cNvPr id="6" name="Espace réservé du numéro de diapositive 5"/>
          <p:cNvSpPr>
            <a:spLocks noGrp="1"/>
          </p:cNvSpPr>
          <p:nvPr>
            <p:ph type="sldNum" sz="quarter" idx="12"/>
          </p:nvPr>
        </p:nvSpPr>
        <p:spPr/>
        <p:txBody>
          <a:bodyPr/>
          <a:lstStyle/>
          <a:p>
            <a:pPr>
              <a:defRPr/>
            </a:pPr>
            <a:fld id="{C8618142-20FF-44E8-A7AD-CB4A7A420998}" type="slidenum">
              <a:rPr lang="fr-FR" smtClean="0"/>
              <a:pPr>
                <a:defRP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781800" y="1143000"/>
            <a:ext cx="1905000" cy="5486400"/>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1143000"/>
            <a:ext cx="6248400" cy="5486400"/>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pPr>
              <a:defRPr/>
            </a:pPr>
            <a:endParaRPr lang="fr-FR"/>
          </a:p>
        </p:txBody>
      </p:sp>
      <p:sp>
        <p:nvSpPr>
          <p:cNvPr id="5" name="Espace réservé du pied de page 4"/>
          <p:cNvSpPr>
            <a:spLocks noGrp="1"/>
          </p:cNvSpPr>
          <p:nvPr>
            <p:ph type="ftr" sz="quarter" idx="11"/>
          </p:nvPr>
        </p:nvSpPr>
        <p:spPr/>
        <p:txBody>
          <a:bodyPr/>
          <a:lstStyle/>
          <a:p>
            <a:pPr>
              <a:defRPr/>
            </a:pPr>
            <a:endParaRPr lang="fr-FR"/>
          </a:p>
        </p:txBody>
      </p:sp>
      <p:sp>
        <p:nvSpPr>
          <p:cNvPr id="6" name="Espace réservé du numéro de diapositive 5"/>
          <p:cNvSpPr>
            <a:spLocks noGrp="1"/>
          </p:cNvSpPr>
          <p:nvPr>
            <p:ph type="sldNum" sz="quarter" idx="12"/>
          </p:nvPr>
        </p:nvSpPr>
        <p:spPr/>
        <p:txBody>
          <a:bodyPr/>
          <a:lstStyle/>
          <a:p>
            <a:pPr>
              <a:defRPr/>
            </a:pPr>
            <a:fld id="{62FC3217-109C-4EB9-B70E-9D45E0D8ABC2}" type="slidenum">
              <a:rPr lang="fr-FR" smtClean="0"/>
              <a:pPr>
                <a:defRP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pPr>
              <a:defRPr/>
            </a:pPr>
            <a:endParaRPr lang="fr-FR"/>
          </a:p>
        </p:txBody>
      </p:sp>
      <p:sp>
        <p:nvSpPr>
          <p:cNvPr id="5" name="Espace réservé du pied de page 4"/>
          <p:cNvSpPr>
            <a:spLocks noGrp="1"/>
          </p:cNvSpPr>
          <p:nvPr>
            <p:ph type="ftr" sz="quarter" idx="11"/>
          </p:nvPr>
        </p:nvSpPr>
        <p:spPr/>
        <p:txBody>
          <a:bodyPr/>
          <a:lstStyle/>
          <a:p>
            <a:pPr>
              <a:defRPr/>
            </a:pPr>
            <a:endParaRPr lang="fr-FR"/>
          </a:p>
        </p:txBody>
      </p:sp>
      <p:sp>
        <p:nvSpPr>
          <p:cNvPr id="6" name="Espace réservé du numéro de diapositive 5"/>
          <p:cNvSpPr>
            <a:spLocks noGrp="1"/>
          </p:cNvSpPr>
          <p:nvPr>
            <p:ph type="sldNum" sz="quarter" idx="12"/>
          </p:nvPr>
        </p:nvSpPr>
        <p:spPr/>
        <p:txBody>
          <a:bodyPr/>
          <a:lstStyle/>
          <a:p>
            <a:pPr>
              <a:defRPr/>
            </a:pPr>
            <a:fld id="{91AA8003-EFC7-45B1-B86F-6714E08C2902}" type="slidenum">
              <a:rPr lang="fr-FR" smtClean="0"/>
              <a:pPr>
                <a:defRPr/>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pPr>
              <a:defRPr/>
            </a:pPr>
            <a:endParaRPr lang="fr-FR"/>
          </a:p>
        </p:txBody>
      </p:sp>
      <p:sp>
        <p:nvSpPr>
          <p:cNvPr id="5" name="Espace réservé du pied de page 4"/>
          <p:cNvSpPr>
            <a:spLocks noGrp="1"/>
          </p:cNvSpPr>
          <p:nvPr>
            <p:ph type="ftr" sz="quarter" idx="11"/>
          </p:nvPr>
        </p:nvSpPr>
        <p:spPr/>
        <p:txBody>
          <a:bodyPr/>
          <a:lstStyle/>
          <a:p>
            <a:pPr>
              <a:defRPr/>
            </a:pPr>
            <a:endParaRPr lang="fr-FR"/>
          </a:p>
        </p:txBody>
      </p:sp>
      <p:sp>
        <p:nvSpPr>
          <p:cNvPr id="6" name="Espace réservé du numéro de diapositive 5"/>
          <p:cNvSpPr>
            <a:spLocks noGrp="1"/>
          </p:cNvSpPr>
          <p:nvPr>
            <p:ph type="sldNum" sz="quarter" idx="12"/>
          </p:nvPr>
        </p:nvSpPr>
        <p:spPr/>
        <p:txBody>
          <a:bodyPr/>
          <a:lstStyle/>
          <a:p>
            <a:pPr>
              <a:defRPr/>
            </a:pPr>
            <a:fld id="{10AEA12E-2189-43B0-B94C-623075A3D53E}" type="slidenum">
              <a:rPr lang="fr-FR" smtClean="0"/>
              <a:pPr>
                <a:defRPr/>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pPr>
              <a:defRPr/>
            </a:pPr>
            <a:endParaRPr lang="fr-FR"/>
          </a:p>
        </p:txBody>
      </p:sp>
      <p:sp>
        <p:nvSpPr>
          <p:cNvPr id="6" name="Espace réservé du pied de page 5"/>
          <p:cNvSpPr>
            <a:spLocks noGrp="1"/>
          </p:cNvSpPr>
          <p:nvPr>
            <p:ph type="ftr" sz="quarter" idx="11"/>
          </p:nvPr>
        </p:nvSpPr>
        <p:spPr/>
        <p:txBody>
          <a:bodyPr/>
          <a:lstStyle/>
          <a:p>
            <a:pPr>
              <a:defRPr/>
            </a:pPr>
            <a:endParaRPr lang="fr-FR"/>
          </a:p>
        </p:txBody>
      </p:sp>
      <p:sp>
        <p:nvSpPr>
          <p:cNvPr id="7" name="Espace réservé du numéro de diapositive 6"/>
          <p:cNvSpPr>
            <a:spLocks noGrp="1"/>
          </p:cNvSpPr>
          <p:nvPr>
            <p:ph type="sldNum" sz="quarter" idx="12"/>
          </p:nvPr>
        </p:nvSpPr>
        <p:spPr/>
        <p:txBody>
          <a:bodyPr/>
          <a:lstStyle/>
          <a:p>
            <a:pPr>
              <a:defRPr/>
            </a:pPr>
            <a:fld id="{F0076590-90FA-4641-A88C-56964880503D}" type="slidenum">
              <a:rPr lang="fr-FR" smtClean="0"/>
              <a:pPr>
                <a:defRPr/>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381000" y="1143000"/>
            <a:ext cx="8382000" cy="1069848"/>
          </a:xfrm>
        </p:spPr>
        <p:txBody>
          <a:bodyPr anchor="ctr"/>
          <a:lstStyle>
            <a:lvl1pPr>
              <a:defRPr sz="4000" b="0" i="0" cap="none" baseline="0"/>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6" name="Espace réservé de la date 25"/>
          <p:cNvSpPr>
            <a:spLocks noGrp="1"/>
          </p:cNvSpPr>
          <p:nvPr>
            <p:ph type="dt" sz="half" idx="10"/>
          </p:nvPr>
        </p:nvSpPr>
        <p:spPr/>
        <p:txBody>
          <a:bodyPr rtlCol="0"/>
          <a:lstStyle/>
          <a:p>
            <a:pPr>
              <a:defRPr/>
            </a:pPr>
            <a:endParaRPr lang="fr-FR"/>
          </a:p>
        </p:txBody>
      </p:sp>
      <p:sp>
        <p:nvSpPr>
          <p:cNvPr id="27" name="Espace réservé du numéro de diapositive 26"/>
          <p:cNvSpPr>
            <a:spLocks noGrp="1"/>
          </p:cNvSpPr>
          <p:nvPr>
            <p:ph type="sldNum" sz="quarter" idx="11"/>
          </p:nvPr>
        </p:nvSpPr>
        <p:spPr/>
        <p:txBody>
          <a:bodyPr rtlCol="0"/>
          <a:lstStyle/>
          <a:p>
            <a:pPr>
              <a:defRPr/>
            </a:pPr>
            <a:fld id="{90DB8912-3037-4FCB-8D81-1BAABF38624B}" type="slidenum">
              <a:rPr lang="fr-FR" smtClean="0"/>
              <a:pPr>
                <a:defRPr/>
              </a:pPr>
              <a:t>‹N°›</a:t>
            </a:fld>
            <a:endParaRPr lang="fr-FR"/>
          </a:p>
        </p:txBody>
      </p:sp>
      <p:sp>
        <p:nvSpPr>
          <p:cNvPr id="28" name="Espace réservé du pied de page 27"/>
          <p:cNvSpPr>
            <a:spLocks noGrp="1"/>
          </p:cNvSpPr>
          <p:nvPr>
            <p:ph type="ftr" sz="quarter" idx="12"/>
          </p:nvPr>
        </p:nvSpPr>
        <p:spPr/>
        <p:txBody>
          <a:bodyPr rtlCol="0"/>
          <a:lstStyle/>
          <a:p>
            <a:pPr>
              <a:defRPr/>
            </a:pPr>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a:xfrm>
            <a:off x="6583680" y="612648"/>
            <a:ext cx="957264" cy="457200"/>
          </a:xfrm>
        </p:spPr>
        <p:txBody>
          <a:bodyPr/>
          <a:lstStyle/>
          <a:p>
            <a:pPr>
              <a:defRPr/>
            </a:pPr>
            <a:endParaRPr lang="fr-FR"/>
          </a:p>
        </p:txBody>
      </p:sp>
      <p:sp>
        <p:nvSpPr>
          <p:cNvPr id="4" name="Espace réservé du pied de page 3"/>
          <p:cNvSpPr>
            <a:spLocks noGrp="1"/>
          </p:cNvSpPr>
          <p:nvPr>
            <p:ph type="ftr" sz="quarter" idx="11"/>
          </p:nvPr>
        </p:nvSpPr>
        <p:spPr>
          <a:xfrm>
            <a:off x="5257800" y="612648"/>
            <a:ext cx="1325880" cy="457200"/>
          </a:xfrm>
        </p:spPr>
        <p:txBody>
          <a:bodyPr/>
          <a:lstStyle/>
          <a:p>
            <a:pPr>
              <a:defRPr/>
            </a:pPr>
            <a:endParaRPr lang="fr-FR"/>
          </a:p>
        </p:txBody>
      </p:sp>
      <p:sp>
        <p:nvSpPr>
          <p:cNvPr id="5" name="Espace réservé du numéro de diapositive 4"/>
          <p:cNvSpPr>
            <a:spLocks noGrp="1"/>
          </p:cNvSpPr>
          <p:nvPr>
            <p:ph type="sldNum" sz="quarter" idx="12"/>
          </p:nvPr>
        </p:nvSpPr>
        <p:spPr>
          <a:xfrm>
            <a:off x="8174736" y="2272"/>
            <a:ext cx="762000" cy="365760"/>
          </a:xfrm>
        </p:spPr>
        <p:txBody>
          <a:bodyPr/>
          <a:lstStyle/>
          <a:p>
            <a:pPr>
              <a:defRPr/>
            </a:pPr>
            <a:fld id="{CF3A7F80-0FA0-476D-B8E5-3400D93A6AA6}" type="slidenum">
              <a:rPr lang="fr-FR" smtClean="0"/>
              <a:pPr>
                <a:defRP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defRPr/>
            </a:pPr>
            <a:endParaRPr lang="fr-FR"/>
          </a:p>
        </p:txBody>
      </p:sp>
      <p:sp>
        <p:nvSpPr>
          <p:cNvPr id="3" name="Espace réservé du pied de page 2"/>
          <p:cNvSpPr>
            <a:spLocks noGrp="1"/>
          </p:cNvSpPr>
          <p:nvPr>
            <p:ph type="ftr" sz="quarter" idx="11"/>
          </p:nvPr>
        </p:nvSpPr>
        <p:spPr/>
        <p:txBody>
          <a:bodyPr/>
          <a:lstStyle/>
          <a:p>
            <a:pPr>
              <a:defRPr/>
            </a:pPr>
            <a:endParaRPr lang="fr-FR"/>
          </a:p>
        </p:txBody>
      </p:sp>
      <p:sp>
        <p:nvSpPr>
          <p:cNvPr id="4" name="Espace réservé du numéro de diapositive 3"/>
          <p:cNvSpPr>
            <a:spLocks noGrp="1"/>
          </p:cNvSpPr>
          <p:nvPr>
            <p:ph type="sldNum" sz="quarter" idx="12"/>
          </p:nvPr>
        </p:nvSpPr>
        <p:spPr/>
        <p:txBody>
          <a:bodyPr/>
          <a:lstStyle/>
          <a:p>
            <a:pPr>
              <a:defRPr/>
            </a:pPr>
            <a:fld id="{E20CBF93-8C6B-408B-A54A-D6F7FDDE0A74}" type="slidenum">
              <a:rPr lang="fr-FR" smtClean="0"/>
              <a:pPr>
                <a:defRP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353496" y="1101970"/>
            <a:ext cx="3383280" cy="877824"/>
          </a:xfrm>
        </p:spPr>
        <p:txBody>
          <a:bodyPr anchor="b"/>
          <a:lstStyle>
            <a:lvl1pPr algn="l">
              <a:buNone/>
              <a:defRPr sz="1800" b="1"/>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pPr>
              <a:defRPr/>
            </a:pPr>
            <a:endParaRPr lang="fr-FR"/>
          </a:p>
        </p:txBody>
      </p:sp>
      <p:sp>
        <p:nvSpPr>
          <p:cNvPr id="6" name="Espace réservé du pied de page 5"/>
          <p:cNvSpPr>
            <a:spLocks noGrp="1"/>
          </p:cNvSpPr>
          <p:nvPr>
            <p:ph type="ftr" sz="quarter" idx="11"/>
          </p:nvPr>
        </p:nvSpPr>
        <p:spPr/>
        <p:txBody>
          <a:bodyPr/>
          <a:lstStyle/>
          <a:p>
            <a:pPr>
              <a:defRPr/>
            </a:pPr>
            <a:endParaRPr lang="fr-FR"/>
          </a:p>
        </p:txBody>
      </p:sp>
      <p:sp>
        <p:nvSpPr>
          <p:cNvPr id="7" name="Espace réservé du numéro de diapositive 6"/>
          <p:cNvSpPr>
            <a:spLocks noGrp="1"/>
          </p:cNvSpPr>
          <p:nvPr>
            <p:ph type="sldNum" sz="quarter" idx="12"/>
          </p:nvPr>
        </p:nvSpPr>
        <p:spPr/>
        <p:txBody>
          <a:bodyPr/>
          <a:lstStyle/>
          <a:p>
            <a:pPr>
              <a:defRPr/>
            </a:pPr>
            <a:fld id="{CFA14B0E-49F7-43C9-AFA3-7A1EC0ADC7E1}" type="slidenum">
              <a:rPr lang="fr-FR" smtClean="0"/>
              <a:pPr>
                <a:defRPr/>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fr-FR" smtClean="0"/>
              <a:t>Cliquez sur l'icône pour ajouter une image</a:t>
            </a:r>
            <a:endParaRPr kumimoji="0" lang="en-US" dirty="0"/>
          </a:p>
        </p:txBody>
      </p:sp>
      <p:sp>
        <p:nvSpPr>
          <p:cNvPr id="4" name="Espace réservé du texte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pPr>
              <a:defRPr/>
            </a:pPr>
            <a:endParaRPr lang="fr-FR"/>
          </a:p>
        </p:txBody>
      </p:sp>
      <p:sp>
        <p:nvSpPr>
          <p:cNvPr id="6" name="Espace réservé du pied de page 5"/>
          <p:cNvSpPr>
            <a:spLocks noGrp="1"/>
          </p:cNvSpPr>
          <p:nvPr>
            <p:ph type="ftr" sz="quarter" idx="11"/>
          </p:nvPr>
        </p:nvSpPr>
        <p:spPr/>
        <p:txBody>
          <a:bodyPr/>
          <a:lstStyle/>
          <a:p>
            <a:pPr>
              <a:defRPr/>
            </a:pPr>
            <a:endParaRPr lang="fr-FR"/>
          </a:p>
        </p:txBody>
      </p:sp>
      <p:sp>
        <p:nvSpPr>
          <p:cNvPr id="7" name="Espace réservé du numéro de diapositive 6"/>
          <p:cNvSpPr>
            <a:spLocks noGrp="1"/>
          </p:cNvSpPr>
          <p:nvPr>
            <p:ph type="sldNum" sz="quarter" idx="12"/>
          </p:nvPr>
        </p:nvSpPr>
        <p:spPr/>
        <p:txBody>
          <a:bodyPr/>
          <a:lstStyle/>
          <a:p>
            <a:pPr>
              <a:defRPr/>
            </a:pPr>
            <a:fld id="{C28EBAA6-FF19-4272-8CC2-6B1823A01AE4}" type="slidenum">
              <a:rPr lang="fr-FR" smtClean="0"/>
              <a:pPr>
                <a:defRP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ectangle à coins arrondis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ectangle à coins arrondis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Espace réservé du titre 21"/>
          <p:cNvSpPr>
            <a:spLocks noGrp="1"/>
          </p:cNvSpPr>
          <p:nvPr>
            <p:ph type="title"/>
          </p:nvPr>
        </p:nvSpPr>
        <p:spPr>
          <a:xfrm>
            <a:off x="457200" y="1143000"/>
            <a:ext cx="8229600" cy="1066800"/>
          </a:xfrm>
          <a:prstGeom prst="rect">
            <a:avLst/>
          </a:prstGeom>
        </p:spPr>
        <p:txBody>
          <a:bodyPr vert="horz" anchor="ctr">
            <a:normAutofit/>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pPr>
              <a:defRPr/>
            </a:pPr>
            <a:endParaRPr lang="fr-FR"/>
          </a:p>
        </p:txBody>
      </p:sp>
      <p:sp>
        <p:nvSpPr>
          <p:cNvPr id="3" name="Espace réservé du pied de page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pPr>
              <a:defRPr/>
            </a:pPr>
            <a:endParaRPr lang="fr-FR"/>
          </a:p>
        </p:txBody>
      </p:sp>
      <p:sp>
        <p:nvSpPr>
          <p:cNvPr id="23" name="Espace réservé du numéro de diapositive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pPr>
              <a:defRPr/>
            </a:pPr>
            <a:fld id="{BDCC140D-EEC5-465C-AA85-54281551A9AC}" type="slidenum">
              <a:rPr lang="fr-FR" smtClean="0"/>
              <a:pPr>
                <a:defRPr/>
              </a:pPr>
              <a:t>‹N°›</a:t>
            </a:fld>
            <a:endParaRPr lang="fr-F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mailto:tiffanie.dujardin@univ-rouen.fr" TargetMode="Externa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1.jpeg"/><Relationship Id="rId11" Type="http://schemas.openxmlformats.org/officeDocument/2006/relationships/image" Target="../media/image16.jpe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57200" y="1988840"/>
            <a:ext cx="8458200" cy="1470025"/>
          </a:xfrm>
        </p:spPr>
        <p:txBody>
          <a:bodyPr>
            <a:noAutofit/>
          </a:bodyPr>
          <a:lstStyle/>
          <a:p>
            <a:r>
              <a:rPr lang="fr-FR" sz="3600" b="1" i="1" dirty="0" smtClean="0">
                <a:solidFill>
                  <a:schemeClr val="bg2"/>
                </a:solidFill>
                <a:latin typeface="Arial" pitchFamily="34" charset="0"/>
                <a:cs typeface="Arial" pitchFamily="34" charset="0"/>
              </a:rPr>
              <a:t>Émotions et cognition : </a:t>
            </a:r>
            <a:br>
              <a:rPr lang="fr-FR" sz="3600" b="1" i="1" dirty="0" smtClean="0">
                <a:solidFill>
                  <a:schemeClr val="bg2"/>
                </a:solidFill>
                <a:latin typeface="Arial" pitchFamily="34" charset="0"/>
                <a:cs typeface="Arial" pitchFamily="34" charset="0"/>
              </a:rPr>
            </a:br>
            <a:r>
              <a:rPr lang="fr-FR" sz="3600" b="1" i="1" dirty="0" smtClean="0">
                <a:solidFill>
                  <a:schemeClr val="bg2"/>
                </a:solidFill>
                <a:latin typeface="Arial" pitchFamily="34" charset="0"/>
                <a:cs typeface="Arial" pitchFamily="34" charset="0"/>
              </a:rPr>
              <a:t>Rôle et impact des émotions dans les attitudes et apprentissages scolaires</a:t>
            </a:r>
            <a:endParaRPr lang="fr-FR" sz="3600" dirty="0">
              <a:solidFill>
                <a:schemeClr val="bg2"/>
              </a:solidFill>
            </a:endParaRPr>
          </a:p>
        </p:txBody>
      </p:sp>
      <p:sp>
        <p:nvSpPr>
          <p:cNvPr id="3" name="Sous-titre 2"/>
          <p:cNvSpPr>
            <a:spLocks noGrp="1"/>
          </p:cNvSpPr>
          <p:nvPr>
            <p:ph type="subTitle" idx="1"/>
          </p:nvPr>
        </p:nvSpPr>
        <p:spPr>
          <a:xfrm>
            <a:off x="-36512" y="4149080"/>
            <a:ext cx="5716860" cy="1752600"/>
          </a:xfrm>
        </p:spPr>
        <p:txBody>
          <a:bodyPr>
            <a:noAutofit/>
          </a:bodyPr>
          <a:lstStyle/>
          <a:p>
            <a:pPr algn="ctr"/>
            <a:r>
              <a:rPr lang="fr-FR" sz="2200" b="1" dirty="0" err="1" smtClean="0">
                <a:latin typeface="Arial" pitchFamily="34" charset="0"/>
                <a:cs typeface="Arial" pitchFamily="34" charset="0"/>
              </a:rPr>
              <a:t>Tiffanie</a:t>
            </a:r>
            <a:r>
              <a:rPr lang="fr-FR" sz="2200" b="1" dirty="0" smtClean="0">
                <a:latin typeface="Arial" pitchFamily="34" charset="0"/>
                <a:cs typeface="Arial" pitchFamily="34" charset="0"/>
              </a:rPr>
              <a:t> Dujardin</a:t>
            </a:r>
          </a:p>
          <a:p>
            <a:pPr algn="ctr"/>
            <a:endParaRPr lang="fr-FR" sz="2000" dirty="0" smtClean="0">
              <a:latin typeface="Arial" pitchFamily="34" charset="0"/>
              <a:cs typeface="Arial" pitchFamily="34" charset="0"/>
            </a:endParaRPr>
          </a:p>
          <a:p>
            <a:pPr algn="ctr"/>
            <a:r>
              <a:rPr lang="fr-FR" sz="1700" dirty="0" smtClean="0">
                <a:latin typeface="Arial" pitchFamily="34" charset="0"/>
                <a:cs typeface="Arial" pitchFamily="34" charset="0"/>
              </a:rPr>
              <a:t>MCF en Psychologie Cognitive</a:t>
            </a:r>
          </a:p>
          <a:p>
            <a:pPr algn="ctr"/>
            <a:r>
              <a:rPr lang="fr-FR" sz="1700" dirty="0" smtClean="0">
                <a:latin typeface="Arial" pitchFamily="34" charset="0"/>
                <a:cs typeface="Arial" pitchFamily="34" charset="0"/>
              </a:rPr>
              <a:t>ESPE – Académie de Rouen</a:t>
            </a:r>
          </a:p>
          <a:p>
            <a:pPr algn="ctr"/>
            <a:r>
              <a:rPr lang="fr-FR" sz="1700" i="1" dirty="0" smtClean="0">
                <a:latin typeface="Arial" pitchFamily="34" charset="0"/>
                <a:cs typeface="Arial" pitchFamily="34" charset="0"/>
              </a:rPr>
              <a:t>Centre de Recherches sur les Fonctionnements et les Dysfonctionnements Psychologiques (CRFDP)</a:t>
            </a:r>
          </a:p>
          <a:p>
            <a:pPr algn="ctr"/>
            <a:r>
              <a:rPr lang="fr-FR" sz="1700" i="1" dirty="0" smtClean="0">
                <a:latin typeface="Arial" pitchFamily="34" charset="0"/>
                <a:cs typeface="Arial" pitchFamily="34" charset="0"/>
                <a:hlinkClick r:id="rId2"/>
              </a:rPr>
              <a:t>tiffanie.dujardin@univ-rouen.fr</a:t>
            </a:r>
            <a:r>
              <a:rPr lang="fr-FR" sz="1700" i="1" dirty="0" smtClean="0">
                <a:latin typeface="Arial" pitchFamily="34" charset="0"/>
                <a:cs typeface="Arial" pitchFamily="34" charset="0"/>
              </a:rPr>
              <a:t> </a:t>
            </a:r>
            <a:endParaRPr lang="fr-FR" sz="1700" dirty="0" smtClean="0">
              <a:latin typeface="Arial" pitchFamily="34" charset="0"/>
              <a:cs typeface="Arial" pitchFamily="34" charset="0"/>
            </a:endParaRPr>
          </a:p>
          <a:p>
            <a:endParaRPr lang="fr-FR" sz="2000" dirty="0"/>
          </a:p>
        </p:txBody>
      </p:sp>
      <p:sp>
        <p:nvSpPr>
          <p:cNvPr id="4" name="Espace réservé du numéro de diapositive 3"/>
          <p:cNvSpPr>
            <a:spLocks noGrp="1"/>
          </p:cNvSpPr>
          <p:nvPr>
            <p:ph type="sldNum" sz="quarter" idx="12"/>
          </p:nvPr>
        </p:nvSpPr>
        <p:spPr/>
        <p:txBody>
          <a:bodyPr/>
          <a:lstStyle/>
          <a:p>
            <a:pPr>
              <a:defRPr/>
            </a:pPr>
            <a:fld id="{3EAC326B-3CD0-4CAF-9F3D-B89349CD8FF5}" type="slidenum">
              <a:rPr lang="fr-FR" smtClean="0"/>
              <a:pPr>
                <a:defRPr/>
              </a:pPr>
              <a:t>1</a:t>
            </a:fld>
            <a:endParaRPr lang="fr-FR"/>
          </a:p>
        </p:txBody>
      </p:sp>
      <p:sp>
        <p:nvSpPr>
          <p:cNvPr id="7" name="Rectangle 6"/>
          <p:cNvSpPr/>
          <p:nvPr/>
        </p:nvSpPr>
        <p:spPr>
          <a:xfrm>
            <a:off x="144016" y="116632"/>
            <a:ext cx="6948264" cy="369332"/>
          </a:xfrm>
          <a:prstGeom prst="rect">
            <a:avLst/>
          </a:prstGeom>
        </p:spPr>
        <p:txBody>
          <a:bodyPr wrap="square">
            <a:spAutoFit/>
          </a:bodyPr>
          <a:lstStyle/>
          <a:p>
            <a:r>
              <a:rPr lang="fr-FR" b="1" i="1" dirty="0" smtClean="0">
                <a:solidFill>
                  <a:schemeClr val="bg1"/>
                </a:solidFill>
                <a:latin typeface="Arial" pitchFamily="34" charset="0"/>
                <a:cs typeface="Arial" pitchFamily="34" charset="0"/>
              </a:rPr>
              <a:t>Conférence du 13 mars 2018  </a:t>
            </a:r>
            <a:r>
              <a:rPr lang="fr-FR" b="1" i="1" dirty="0" smtClean="0">
                <a:solidFill>
                  <a:schemeClr val="bg1"/>
                </a:solidFill>
                <a:latin typeface="Arial" pitchFamily="34" charset="0"/>
                <a:cs typeface="Arial" pitchFamily="34" charset="0"/>
              </a:rPr>
              <a:t>- Le Havre</a:t>
            </a:r>
            <a:endParaRPr lang="fr-FR" dirty="0">
              <a:solidFill>
                <a:schemeClr val="bg1"/>
              </a:solidFill>
            </a:endParaRPr>
          </a:p>
        </p:txBody>
      </p:sp>
      <p:pic>
        <p:nvPicPr>
          <p:cNvPr id="1026" name="Picture 2" descr="C:\TIFFANIE\DIVERS\DOCS DIVERS\logocouleurpetit CRFDP.jpeg"/>
          <p:cNvPicPr>
            <a:picLocks noChangeAspect="1" noChangeArrowheads="1"/>
          </p:cNvPicPr>
          <p:nvPr/>
        </p:nvPicPr>
        <p:blipFill>
          <a:blip r:embed="rId3" cstate="print"/>
          <a:srcRect/>
          <a:stretch>
            <a:fillRect/>
          </a:stretch>
        </p:blipFill>
        <p:spPr bwMode="auto">
          <a:xfrm>
            <a:off x="7373119" y="5849888"/>
            <a:ext cx="1008112" cy="1008112"/>
          </a:xfrm>
          <a:prstGeom prst="rect">
            <a:avLst/>
          </a:prstGeom>
          <a:noFill/>
        </p:spPr>
      </p:pic>
      <p:pic>
        <p:nvPicPr>
          <p:cNvPr id="1027" name="Picture 3" descr="C:\Users\TIFFANIE\Pictures\Logo_espe_Rouen.jpg"/>
          <p:cNvPicPr>
            <a:picLocks noChangeAspect="1" noChangeArrowheads="1"/>
          </p:cNvPicPr>
          <p:nvPr/>
        </p:nvPicPr>
        <p:blipFill>
          <a:blip r:embed="rId4" cstate="print"/>
          <a:srcRect/>
          <a:stretch>
            <a:fillRect/>
          </a:stretch>
        </p:blipFill>
        <p:spPr bwMode="auto">
          <a:xfrm>
            <a:off x="6610350" y="4221088"/>
            <a:ext cx="2533650" cy="762000"/>
          </a:xfrm>
          <a:prstGeom prst="rect">
            <a:avLst/>
          </a:prstGeom>
          <a:noFill/>
        </p:spPr>
      </p:pic>
      <p:pic>
        <p:nvPicPr>
          <p:cNvPr id="1028" name="Picture 4" descr="C:\Users\TIFFANIE\Pictures\logo-univ-rouen-normandie-couleur-2_171019161632.png"/>
          <p:cNvPicPr>
            <a:picLocks noChangeAspect="1" noChangeArrowheads="1"/>
          </p:cNvPicPr>
          <p:nvPr/>
        </p:nvPicPr>
        <p:blipFill>
          <a:blip r:embed="rId5" cstate="print"/>
          <a:srcRect/>
          <a:stretch>
            <a:fillRect/>
          </a:stretch>
        </p:blipFill>
        <p:spPr bwMode="auto">
          <a:xfrm>
            <a:off x="6876256" y="5013176"/>
            <a:ext cx="2016224" cy="728891"/>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E20CBF93-8C6B-408B-A54A-D6F7FDDE0A74}" type="slidenum">
              <a:rPr lang="fr-FR" smtClean="0"/>
              <a:pPr>
                <a:defRPr/>
              </a:pPr>
              <a:t>10</a:t>
            </a:fld>
            <a:endParaRPr lang="fr-FR"/>
          </a:p>
        </p:txBody>
      </p:sp>
      <p:sp>
        <p:nvSpPr>
          <p:cNvPr id="3" name="Rectangle 3"/>
          <p:cNvSpPr txBox="1">
            <a:spLocks noChangeArrowheads="1"/>
          </p:cNvSpPr>
          <p:nvPr/>
        </p:nvSpPr>
        <p:spPr>
          <a:xfrm>
            <a:off x="457200" y="1163662"/>
            <a:ext cx="8435280" cy="507365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r>
              <a:rPr lang="fr-FR" sz="2400" dirty="0" smtClean="0">
                <a:latin typeface="Arial" pitchFamily="34" charset="0"/>
                <a:cs typeface="Arial" pitchFamily="34" charset="0"/>
              </a:rPr>
              <a:t>Circuit de la facilitation émotionnelle : </a:t>
            </a:r>
            <a:r>
              <a:rPr lang="fr-FR" sz="2400" dirty="0" smtClean="0"/>
              <a:t> </a:t>
            </a:r>
          </a:p>
          <a:p>
            <a:pPr marL="0" indent="0">
              <a:buNone/>
            </a:pPr>
            <a:endParaRPr lang="fr-FR" sz="2400" dirty="0" smtClean="0"/>
          </a:p>
          <a:p>
            <a:pPr marL="0" indent="0">
              <a:buNone/>
            </a:pPr>
            <a:endParaRPr lang="fr-FR" sz="2400" dirty="0" smtClean="0"/>
          </a:p>
          <a:p>
            <a:pPr marL="0" indent="0">
              <a:buNone/>
            </a:pPr>
            <a:endParaRPr lang="fr-FR" sz="2400" dirty="0" smtClean="0"/>
          </a:p>
          <a:p>
            <a:pPr marL="0" indent="0">
              <a:buNone/>
            </a:pPr>
            <a:endParaRPr lang="fr-FR" sz="2400" dirty="0"/>
          </a:p>
        </p:txBody>
      </p:sp>
      <p:sp>
        <p:nvSpPr>
          <p:cNvPr id="4" name="Rectangle 2"/>
          <p:cNvSpPr txBox="1">
            <a:spLocks noChangeArrowheads="1"/>
          </p:cNvSpPr>
          <p:nvPr/>
        </p:nvSpPr>
        <p:spPr>
          <a:xfrm>
            <a:off x="457200" y="562769"/>
            <a:ext cx="8229600" cy="561975"/>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539750" indent="-539750" algn="l" eaLnBrk="1" hangingPunct="1">
              <a:defRPr/>
            </a:pPr>
            <a:r>
              <a:rPr lang="fr-FR" sz="3000" b="1" dirty="0" smtClean="0">
                <a:solidFill>
                  <a:schemeClr val="accent6"/>
                </a:solidFill>
              </a:rPr>
              <a:t>2. Impact des émotions sur l’attention</a:t>
            </a:r>
          </a:p>
        </p:txBody>
      </p:sp>
      <p:pic>
        <p:nvPicPr>
          <p:cNvPr id="52226" name="Picture 2"/>
          <p:cNvPicPr>
            <a:picLocks noChangeAspect="1" noChangeArrowheads="1"/>
          </p:cNvPicPr>
          <p:nvPr/>
        </p:nvPicPr>
        <p:blipFill>
          <a:blip r:embed="rId2" cstate="print"/>
          <a:srcRect/>
          <a:stretch>
            <a:fillRect/>
          </a:stretch>
        </p:blipFill>
        <p:spPr bwMode="auto">
          <a:xfrm>
            <a:off x="1835696" y="1988840"/>
            <a:ext cx="5112568" cy="4235264"/>
          </a:xfrm>
          <a:prstGeom prst="rect">
            <a:avLst/>
          </a:prstGeom>
          <a:noFill/>
          <a:ln w="9525">
            <a:noFill/>
            <a:miter lim="800000"/>
            <a:headEnd/>
            <a:tailEnd/>
          </a:ln>
        </p:spPr>
      </p:pic>
      <p:sp>
        <p:nvSpPr>
          <p:cNvPr id="6" name="ZoneTexte 5"/>
          <p:cNvSpPr txBox="1"/>
          <p:nvPr/>
        </p:nvSpPr>
        <p:spPr>
          <a:xfrm>
            <a:off x="5076056" y="6309320"/>
            <a:ext cx="3168352" cy="369332"/>
          </a:xfrm>
          <a:prstGeom prst="rect">
            <a:avLst/>
          </a:prstGeom>
          <a:noFill/>
        </p:spPr>
        <p:txBody>
          <a:bodyPr wrap="square" rtlCol="0">
            <a:spAutoFit/>
          </a:bodyPr>
          <a:lstStyle/>
          <a:p>
            <a:r>
              <a:rPr lang="fr-FR" i="1" dirty="0" err="1" smtClean="0"/>
              <a:t>Brosch</a:t>
            </a:r>
            <a:r>
              <a:rPr lang="fr-FR" i="1" dirty="0" smtClean="0"/>
              <a:t> et al., 2013</a:t>
            </a:r>
            <a:endParaRPr lang="fr-FR" i="1" dirty="0"/>
          </a:p>
        </p:txBody>
      </p:sp>
      <p:grpSp>
        <p:nvGrpSpPr>
          <p:cNvPr id="5" name="Groupe 8"/>
          <p:cNvGrpSpPr/>
          <p:nvPr/>
        </p:nvGrpSpPr>
        <p:grpSpPr>
          <a:xfrm>
            <a:off x="5724128" y="3789040"/>
            <a:ext cx="2952328" cy="923330"/>
            <a:chOff x="5724128" y="3573016"/>
            <a:chExt cx="2952328" cy="923330"/>
          </a:xfrm>
        </p:grpSpPr>
        <p:sp>
          <p:nvSpPr>
            <p:cNvPr id="7" name="Ellipse 6"/>
            <p:cNvSpPr/>
            <p:nvPr/>
          </p:nvSpPr>
          <p:spPr>
            <a:xfrm>
              <a:off x="5724128" y="3717032"/>
              <a:ext cx="1224136" cy="720080"/>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p:cNvSpPr txBox="1"/>
            <p:nvPr/>
          </p:nvSpPr>
          <p:spPr>
            <a:xfrm>
              <a:off x="7092280" y="3573016"/>
              <a:ext cx="1584176" cy="923330"/>
            </a:xfrm>
            <a:prstGeom prst="rect">
              <a:avLst/>
            </a:prstGeom>
            <a:noFill/>
          </p:spPr>
          <p:txBody>
            <a:bodyPr wrap="square" rtlCol="0">
              <a:spAutoFit/>
            </a:bodyPr>
            <a:lstStyle/>
            <a:p>
              <a:r>
                <a:rPr lang="fr-FR" b="1" dirty="0" smtClean="0">
                  <a:solidFill>
                    <a:schemeClr val="accent2"/>
                  </a:solidFill>
                </a:rPr>
                <a:t>Traitement visuel renforcé</a:t>
              </a:r>
              <a:endParaRPr lang="fr-FR" b="1" dirty="0">
                <a:solidFill>
                  <a:schemeClr val="accent2"/>
                </a:solidFill>
              </a:endParaRPr>
            </a:p>
          </p:txBody>
        </p:sp>
      </p:grpSp>
      <p:grpSp>
        <p:nvGrpSpPr>
          <p:cNvPr id="9" name="Groupe 13"/>
          <p:cNvGrpSpPr/>
          <p:nvPr/>
        </p:nvGrpSpPr>
        <p:grpSpPr>
          <a:xfrm>
            <a:off x="1547664" y="2073622"/>
            <a:ext cx="6192688" cy="2291482"/>
            <a:chOff x="1547664" y="1857598"/>
            <a:chExt cx="6192688" cy="2291482"/>
          </a:xfrm>
        </p:grpSpPr>
        <p:grpSp>
          <p:nvGrpSpPr>
            <p:cNvPr id="10" name="Groupe 9"/>
            <p:cNvGrpSpPr/>
            <p:nvPr/>
          </p:nvGrpSpPr>
          <p:grpSpPr>
            <a:xfrm>
              <a:off x="4644008" y="1857598"/>
              <a:ext cx="3096344" cy="923330"/>
              <a:chOff x="5292080" y="4377878"/>
              <a:chExt cx="3096344" cy="923330"/>
            </a:xfrm>
          </p:grpSpPr>
          <p:sp>
            <p:nvSpPr>
              <p:cNvPr id="11" name="Ellipse 10"/>
              <p:cNvSpPr/>
              <p:nvPr/>
            </p:nvSpPr>
            <p:spPr>
              <a:xfrm>
                <a:off x="5292080" y="4521894"/>
                <a:ext cx="1224136" cy="720080"/>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p:cNvSpPr txBox="1"/>
              <p:nvPr/>
            </p:nvSpPr>
            <p:spPr>
              <a:xfrm>
                <a:off x="6660232" y="4377878"/>
                <a:ext cx="1728192" cy="923330"/>
              </a:xfrm>
              <a:prstGeom prst="rect">
                <a:avLst/>
              </a:prstGeom>
              <a:noFill/>
              <a:ln>
                <a:noFill/>
              </a:ln>
            </p:spPr>
            <p:txBody>
              <a:bodyPr wrap="square" rtlCol="0">
                <a:spAutoFit/>
              </a:bodyPr>
              <a:lstStyle/>
              <a:p>
                <a:r>
                  <a:rPr lang="fr-FR" b="1" dirty="0" smtClean="0">
                    <a:solidFill>
                      <a:srgbClr val="00B050"/>
                    </a:solidFill>
                  </a:rPr>
                  <a:t>Traitements attentionnels renforcés</a:t>
                </a:r>
                <a:endParaRPr lang="fr-FR" b="1" dirty="0">
                  <a:solidFill>
                    <a:srgbClr val="00B050"/>
                  </a:solidFill>
                </a:endParaRPr>
              </a:p>
            </p:txBody>
          </p:sp>
        </p:grpSp>
        <p:sp>
          <p:nvSpPr>
            <p:cNvPr id="13" name="Ellipse 12"/>
            <p:cNvSpPr/>
            <p:nvPr/>
          </p:nvSpPr>
          <p:spPr>
            <a:xfrm>
              <a:off x="1547664" y="2852936"/>
              <a:ext cx="1656184" cy="1296144"/>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5" name="ZoneTexte 14"/>
          <p:cNvSpPr txBox="1"/>
          <p:nvPr/>
        </p:nvSpPr>
        <p:spPr>
          <a:xfrm>
            <a:off x="2411760" y="5363924"/>
            <a:ext cx="1656184" cy="369332"/>
          </a:xfrm>
          <a:prstGeom prst="rect">
            <a:avLst/>
          </a:prstGeom>
          <a:noFill/>
        </p:spPr>
        <p:txBody>
          <a:bodyPr wrap="square" rtlCol="0">
            <a:spAutoFit/>
          </a:bodyPr>
          <a:lstStyle/>
          <a:p>
            <a:r>
              <a:rPr lang="fr-FR" b="1" dirty="0" smtClean="0">
                <a:solidFill>
                  <a:srgbClr val="FF0000"/>
                </a:solidFill>
              </a:rPr>
              <a:t>EMOTION</a:t>
            </a:r>
            <a:endParaRPr lang="fr-FR"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22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51520" y="1556792"/>
            <a:ext cx="8663880" cy="1470025"/>
          </a:xfrm>
        </p:spPr>
        <p:txBody>
          <a:bodyPr/>
          <a:lstStyle/>
          <a:p>
            <a:pPr algn="ctr"/>
            <a:r>
              <a:rPr lang="fr-FR" i="1" dirty="0" smtClean="0"/>
              <a:t>Que faisiez-vous le 11 septembre 2001 ?</a:t>
            </a:r>
            <a:endParaRPr lang="fr-FR" i="1" dirty="0"/>
          </a:p>
        </p:txBody>
      </p:sp>
      <p:sp>
        <p:nvSpPr>
          <p:cNvPr id="4" name="Espace réservé du numéro de diapositive 3"/>
          <p:cNvSpPr>
            <a:spLocks noGrp="1"/>
          </p:cNvSpPr>
          <p:nvPr>
            <p:ph type="sldNum" sz="quarter" idx="12"/>
          </p:nvPr>
        </p:nvSpPr>
        <p:spPr/>
        <p:txBody>
          <a:bodyPr/>
          <a:lstStyle/>
          <a:p>
            <a:pPr>
              <a:defRPr/>
            </a:pPr>
            <a:fld id="{3EAC326B-3CD0-4CAF-9F3D-B89349CD8FF5}" type="slidenum">
              <a:rPr lang="fr-FR" smtClean="0"/>
              <a:pPr>
                <a:defRPr/>
              </a:pPr>
              <a:t>11</a:t>
            </a:fld>
            <a:endParaRPr lang="fr-FR"/>
          </a:p>
        </p:txBody>
      </p:sp>
      <p:sp>
        <p:nvSpPr>
          <p:cNvPr id="5" name="Sous-titre 2"/>
          <p:cNvSpPr>
            <a:spLocks noGrp="1"/>
          </p:cNvSpPr>
          <p:nvPr>
            <p:ph type="subTitle" idx="1"/>
          </p:nvPr>
        </p:nvSpPr>
        <p:spPr>
          <a:xfrm>
            <a:off x="457200" y="3899938"/>
            <a:ext cx="4953000" cy="1752600"/>
          </a:xfrm>
        </p:spPr>
        <p:txBody>
          <a:bodyPr>
            <a:noAutofit/>
          </a:bodyPr>
          <a:lstStyle/>
          <a:p>
            <a:r>
              <a:rPr lang="fr-FR" sz="2200" dirty="0" smtClean="0">
                <a:latin typeface="Arial" pitchFamily="34" charset="0"/>
                <a:cs typeface="Arial" pitchFamily="34" charset="0"/>
              </a:rPr>
              <a:t>Vous souvenez-vous :</a:t>
            </a:r>
          </a:p>
          <a:p>
            <a:endParaRPr lang="fr-FR" sz="2200" dirty="0" smtClean="0">
              <a:latin typeface="Arial" pitchFamily="34" charset="0"/>
              <a:cs typeface="Arial" pitchFamily="34" charset="0"/>
            </a:endParaRPr>
          </a:p>
          <a:p>
            <a:r>
              <a:rPr lang="fr-FR" sz="2200" dirty="0" smtClean="0">
                <a:latin typeface="Arial" pitchFamily="34" charset="0"/>
                <a:cs typeface="Arial" pitchFamily="34" charset="0"/>
              </a:rPr>
              <a:t>Du lieu où vous étiez ?</a:t>
            </a:r>
          </a:p>
          <a:p>
            <a:r>
              <a:rPr lang="fr-FR" sz="2200" dirty="0" smtClean="0">
                <a:latin typeface="Arial" pitchFamily="34" charset="0"/>
                <a:cs typeface="Arial" pitchFamily="34" charset="0"/>
              </a:rPr>
              <a:t>De ce que vous faisiez ?</a:t>
            </a:r>
          </a:p>
          <a:p>
            <a:r>
              <a:rPr lang="fr-FR" sz="2200" dirty="0" smtClean="0">
                <a:latin typeface="Arial" pitchFamily="34" charset="0"/>
                <a:cs typeface="Arial" pitchFamily="34" charset="0"/>
              </a:rPr>
              <a:t>Des personnes avec qui vous étiez ?</a:t>
            </a:r>
          </a:p>
          <a:p>
            <a:r>
              <a:rPr lang="fr-FR" sz="2200" dirty="0" smtClean="0">
                <a:latin typeface="Arial" pitchFamily="34" charset="0"/>
                <a:cs typeface="Arial" pitchFamily="34" charset="0"/>
              </a:rPr>
              <a:t>De ce que vous avez ressenti ?</a:t>
            </a:r>
            <a:endParaRPr lang="fr-FR" sz="22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51520" y="1556792"/>
            <a:ext cx="8663880" cy="1470025"/>
          </a:xfrm>
        </p:spPr>
        <p:txBody>
          <a:bodyPr/>
          <a:lstStyle/>
          <a:p>
            <a:pPr algn="ctr"/>
            <a:r>
              <a:rPr lang="fr-FR" i="1" dirty="0" smtClean="0"/>
              <a:t>Que faisiez-vous à la même heure il y a un mois ?</a:t>
            </a:r>
            <a:endParaRPr lang="fr-FR" i="1" dirty="0"/>
          </a:p>
        </p:txBody>
      </p:sp>
      <p:sp>
        <p:nvSpPr>
          <p:cNvPr id="4" name="Espace réservé du numéro de diapositive 3"/>
          <p:cNvSpPr>
            <a:spLocks noGrp="1"/>
          </p:cNvSpPr>
          <p:nvPr>
            <p:ph type="sldNum" sz="quarter" idx="12"/>
          </p:nvPr>
        </p:nvSpPr>
        <p:spPr/>
        <p:txBody>
          <a:bodyPr/>
          <a:lstStyle/>
          <a:p>
            <a:pPr>
              <a:defRPr/>
            </a:pPr>
            <a:fld id="{3EAC326B-3CD0-4CAF-9F3D-B89349CD8FF5}" type="slidenum">
              <a:rPr lang="fr-FR" smtClean="0"/>
              <a:pPr>
                <a:defRPr/>
              </a:pPr>
              <a:t>12</a:t>
            </a:fld>
            <a:endParaRPr lang="fr-FR"/>
          </a:p>
        </p:txBody>
      </p:sp>
      <p:sp>
        <p:nvSpPr>
          <p:cNvPr id="5" name="Sous-titre 2"/>
          <p:cNvSpPr>
            <a:spLocks noGrp="1"/>
          </p:cNvSpPr>
          <p:nvPr>
            <p:ph type="subTitle" idx="1"/>
          </p:nvPr>
        </p:nvSpPr>
        <p:spPr>
          <a:xfrm>
            <a:off x="457200" y="3899938"/>
            <a:ext cx="4953000" cy="1752600"/>
          </a:xfrm>
        </p:spPr>
        <p:txBody>
          <a:bodyPr>
            <a:noAutofit/>
          </a:bodyPr>
          <a:lstStyle/>
          <a:p>
            <a:r>
              <a:rPr lang="fr-FR" sz="2200" dirty="0" smtClean="0">
                <a:latin typeface="Arial" pitchFamily="34" charset="0"/>
                <a:cs typeface="Arial" pitchFamily="34" charset="0"/>
              </a:rPr>
              <a:t>Vous souvenez-vous :</a:t>
            </a:r>
          </a:p>
          <a:p>
            <a:endParaRPr lang="fr-FR" sz="2200" dirty="0" smtClean="0">
              <a:latin typeface="Arial" pitchFamily="34" charset="0"/>
              <a:cs typeface="Arial" pitchFamily="34" charset="0"/>
            </a:endParaRPr>
          </a:p>
          <a:p>
            <a:r>
              <a:rPr lang="fr-FR" sz="2200" dirty="0" smtClean="0">
                <a:latin typeface="Arial" pitchFamily="34" charset="0"/>
                <a:cs typeface="Arial" pitchFamily="34" charset="0"/>
              </a:rPr>
              <a:t>Du lieu où vous étiez ?</a:t>
            </a:r>
          </a:p>
          <a:p>
            <a:r>
              <a:rPr lang="fr-FR" sz="2200" dirty="0" smtClean="0">
                <a:latin typeface="Arial" pitchFamily="34" charset="0"/>
                <a:cs typeface="Arial" pitchFamily="34" charset="0"/>
              </a:rPr>
              <a:t>De ce que vous faisiez ?</a:t>
            </a:r>
          </a:p>
          <a:p>
            <a:r>
              <a:rPr lang="fr-FR" sz="2200" dirty="0" smtClean="0">
                <a:latin typeface="Arial" pitchFamily="34" charset="0"/>
                <a:cs typeface="Arial" pitchFamily="34" charset="0"/>
              </a:rPr>
              <a:t>Des personnes avec qui vous étiez ?</a:t>
            </a:r>
          </a:p>
          <a:p>
            <a:r>
              <a:rPr lang="fr-FR" sz="2200" dirty="0" smtClean="0">
                <a:latin typeface="Arial" pitchFamily="34" charset="0"/>
                <a:cs typeface="Arial" pitchFamily="34" charset="0"/>
              </a:rPr>
              <a:t>De ce que vous avez ressenti ?</a:t>
            </a:r>
            <a:endParaRPr lang="fr-FR" sz="22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E20CBF93-8C6B-408B-A54A-D6F7FDDE0A74}" type="slidenum">
              <a:rPr lang="fr-FR" smtClean="0"/>
              <a:pPr>
                <a:defRPr/>
              </a:pPr>
              <a:t>13</a:t>
            </a:fld>
            <a:endParaRPr lang="fr-FR"/>
          </a:p>
        </p:txBody>
      </p:sp>
      <p:sp>
        <p:nvSpPr>
          <p:cNvPr id="3" name="Rectangle 2"/>
          <p:cNvSpPr txBox="1">
            <a:spLocks noChangeArrowheads="1"/>
          </p:cNvSpPr>
          <p:nvPr/>
        </p:nvSpPr>
        <p:spPr>
          <a:xfrm>
            <a:off x="457200" y="562769"/>
            <a:ext cx="8229600" cy="561975"/>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539750" indent="-539750" algn="l" eaLnBrk="1" hangingPunct="1">
              <a:defRPr/>
            </a:pPr>
            <a:r>
              <a:rPr lang="fr-FR" sz="3000" b="1" dirty="0" smtClean="0">
                <a:solidFill>
                  <a:schemeClr val="accent6"/>
                </a:solidFill>
              </a:rPr>
              <a:t>2. Impact des émotions sur la mémoire</a:t>
            </a:r>
          </a:p>
        </p:txBody>
      </p:sp>
      <p:sp>
        <p:nvSpPr>
          <p:cNvPr id="4" name="Rectangle 3"/>
          <p:cNvSpPr txBox="1">
            <a:spLocks noChangeArrowheads="1"/>
          </p:cNvSpPr>
          <p:nvPr/>
        </p:nvSpPr>
        <p:spPr>
          <a:xfrm>
            <a:off x="467544" y="1484784"/>
            <a:ext cx="8435280" cy="507365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r>
              <a:rPr lang="fr-FR" sz="2400" b="1" dirty="0" smtClean="0">
                <a:solidFill>
                  <a:schemeClr val="accent1"/>
                </a:solidFill>
                <a:latin typeface="Arial" pitchFamily="34" charset="0"/>
                <a:cs typeface="Arial" pitchFamily="34" charset="0"/>
              </a:rPr>
              <a:t>Les </a:t>
            </a:r>
            <a:r>
              <a:rPr lang="fr-FR" sz="2400" b="1" dirty="0" smtClean="0">
                <a:solidFill>
                  <a:schemeClr val="accent1"/>
                </a:solidFill>
                <a:latin typeface="Arial" pitchFamily="34" charset="0"/>
                <a:cs typeface="Arial" pitchFamily="34" charset="0"/>
              </a:rPr>
              <a:t>« souvenirs flashs »</a:t>
            </a:r>
            <a:endParaRPr lang="fr-FR" sz="2400" b="1" dirty="0" smtClean="0">
              <a:solidFill>
                <a:schemeClr val="accent1"/>
              </a:solidFill>
              <a:latin typeface="Arial" pitchFamily="34" charset="0"/>
              <a:cs typeface="Arial" pitchFamily="34" charset="0"/>
            </a:endParaRPr>
          </a:p>
          <a:p>
            <a:pPr marL="0" indent="0">
              <a:buNone/>
            </a:pPr>
            <a:endParaRPr lang="fr-FR" sz="2400" i="1" dirty="0" smtClean="0">
              <a:latin typeface="Arial" pitchFamily="34" charset="0"/>
              <a:cs typeface="Arial" pitchFamily="34" charset="0"/>
            </a:endParaRPr>
          </a:p>
          <a:p>
            <a:pPr marL="0" indent="0">
              <a:buNone/>
            </a:pPr>
            <a:r>
              <a:rPr lang="fr-FR" sz="2400" dirty="0" smtClean="0">
                <a:latin typeface="Arial" pitchFamily="34" charset="0"/>
                <a:cs typeface="Arial" pitchFamily="34" charset="0"/>
              </a:rPr>
              <a:t>Brown &amp; </a:t>
            </a:r>
            <a:r>
              <a:rPr lang="fr-FR" sz="2400" dirty="0" err="1" smtClean="0">
                <a:latin typeface="Arial" pitchFamily="34" charset="0"/>
                <a:cs typeface="Arial" pitchFamily="34" charset="0"/>
              </a:rPr>
              <a:t>Kulick</a:t>
            </a:r>
            <a:r>
              <a:rPr lang="fr-FR" sz="2400" dirty="0" smtClean="0">
                <a:latin typeface="Arial" pitchFamily="34" charset="0"/>
                <a:cs typeface="Arial" pitchFamily="34" charset="0"/>
              </a:rPr>
              <a:t> (1977) </a:t>
            </a:r>
            <a:r>
              <a:rPr lang="fr-FR" sz="2400" dirty="0" smtClean="0">
                <a:latin typeface="Arial" pitchFamily="34" charset="0"/>
                <a:cs typeface="Arial" pitchFamily="34" charset="0"/>
              </a:rPr>
              <a:t>se sont intéressés aux souvenirs </a:t>
            </a:r>
            <a:r>
              <a:rPr lang="fr-FR" sz="2400" dirty="0" smtClean="0">
                <a:latin typeface="Arial" pitchFamily="34" charset="0"/>
                <a:cs typeface="Arial" pitchFamily="34" charset="0"/>
              </a:rPr>
              <a:t>d’événements </a:t>
            </a:r>
            <a:r>
              <a:rPr lang="fr-FR" sz="2400" dirty="0" smtClean="0">
                <a:latin typeface="Arial" pitchFamily="34" charset="0"/>
                <a:cs typeface="Arial" pitchFamily="34" charset="0"/>
              </a:rPr>
              <a:t>traumatiques (Que </a:t>
            </a:r>
            <a:r>
              <a:rPr lang="fr-FR" sz="2400" dirty="0" smtClean="0">
                <a:latin typeface="Arial" pitchFamily="34" charset="0"/>
                <a:cs typeface="Arial" pitchFamily="34" charset="0"/>
              </a:rPr>
              <a:t>faisiez-vous quand vous avez appris la mort de JFK</a:t>
            </a:r>
            <a:r>
              <a:rPr lang="fr-FR" sz="2400" dirty="0" smtClean="0">
                <a:latin typeface="Arial" pitchFamily="34" charset="0"/>
                <a:cs typeface="Arial" pitchFamily="34" charset="0"/>
              </a:rPr>
              <a:t>? / Qu’avez-vous mangé la semaine dernière ?) :</a:t>
            </a:r>
          </a:p>
          <a:p>
            <a:pPr marL="0" indent="0">
              <a:buNone/>
            </a:pPr>
            <a:endParaRPr lang="fr-FR" sz="2400" dirty="0" smtClean="0">
              <a:latin typeface="Arial" pitchFamily="34" charset="0"/>
              <a:cs typeface="Arial" pitchFamily="34" charset="0"/>
            </a:endParaRPr>
          </a:p>
          <a:p>
            <a:pPr marL="0" indent="0">
              <a:buNone/>
            </a:pPr>
            <a:r>
              <a:rPr lang="fr-FR" sz="2400" dirty="0" smtClean="0">
                <a:latin typeface="Arial" pitchFamily="34" charset="0"/>
                <a:cs typeface="Arial" pitchFamily="34" charset="0"/>
              </a:rPr>
              <a:t>On </a:t>
            </a:r>
            <a:r>
              <a:rPr lang="fr-FR" sz="2400" dirty="0" smtClean="0">
                <a:latin typeface="Arial" pitchFamily="34" charset="0"/>
                <a:cs typeface="Arial" pitchFamily="34" charset="0"/>
              </a:rPr>
              <a:t>se rappelle des circonstances dans lesquelles on a appris un événement </a:t>
            </a:r>
            <a:r>
              <a:rPr lang="fr-FR" sz="2400" dirty="0" smtClean="0">
                <a:latin typeface="Arial" pitchFamily="34" charset="0"/>
                <a:cs typeface="Arial" pitchFamily="34" charset="0"/>
              </a:rPr>
              <a:t>tragique</a:t>
            </a:r>
            <a:r>
              <a:rPr lang="fr-FR" sz="2400" dirty="0" smtClean="0">
                <a:latin typeface="Arial" pitchFamily="34" charset="0"/>
                <a:cs typeface="Arial" pitchFamily="34" charset="0"/>
              </a:rPr>
              <a:t>.</a:t>
            </a:r>
            <a:endParaRPr lang="fr-FR" sz="2400" dirty="0" smtClean="0">
              <a:latin typeface="Arial" pitchFamily="34" charset="0"/>
              <a:cs typeface="Arial" pitchFamily="34" charset="0"/>
            </a:endParaRPr>
          </a:p>
          <a:p>
            <a:pPr marL="0" indent="0">
              <a:buNone/>
            </a:pPr>
            <a:endParaRPr lang="fr-FR" sz="2400" dirty="0" smtClean="0">
              <a:latin typeface="Arial" pitchFamily="34" charset="0"/>
              <a:cs typeface="Arial" pitchFamily="34" charset="0"/>
            </a:endParaRPr>
          </a:p>
          <a:p>
            <a:pPr marL="0" indent="0">
              <a:buNone/>
            </a:pPr>
            <a:r>
              <a:rPr lang="fr-FR" sz="2400" dirty="0" smtClean="0">
                <a:latin typeface="Arial" pitchFamily="34" charset="0"/>
                <a:cs typeface="Arial" pitchFamily="34" charset="0"/>
              </a:rPr>
              <a:t>Stimulus </a:t>
            </a:r>
            <a:r>
              <a:rPr lang="fr-FR" sz="2400" dirty="0" smtClean="0">
                <a:latin typeface="Arial" pitchFamily="34" charset="0"/>
                <a:cs typeface="Arial" pitchFamily="34" charset="0"/>
              </a:rPr>
              <a:t>émotionnel =&gt; augmentation activation amygdale =&gt; augmentation </a:t>
            </a:r>
            <a:r>
              <a:rPr lang="fr-FR" sz="2400" dirty="0" smtClean="0">
                <a:latin typeface="Arial" pitchFamily="34" charset="0"/>
                <a:cs typeface="Arial" pitchFamily="34" charset="0"/>
              </a:rPr>
              <a:t>attentionnelle + activation hippocampe </a:t>
            </a:r>
            <a:r>
              <a:rPr lang="fr-FR" sz="2400" dirty="0" smtClean="0">
                <a:latin typeface="Arial" pitchFamily="34" charset="0"/>
                <a:cs typeface="Arial" pitchFamily="34" charset="0"/>
              </a:rPr>
              <a:t>=&gt; meilleur </a:t>
            </a:r>
            <a:r>
              <a:rPr lang="fr-FR" sz="2400" b="1" dirty="0" smtClean="0">
                <a:solidFill>
                  <a:schemeClr val="accent1"/>
                </a:solidFill>
                <a:latin typeface="Arial" pitchFamily="34" charset="0"/>
                <a:cs typeface="Arial" pitchFamily="34" charset="0"/>
              </a:rPr>
              <a:t>encodage en </a:t>
            </a:r>
            <a:r>
              <a:rPr lang="fr-FR" sz="2400" b="1" dirty="0" smtClean="0">
                <a:solidFill>
                  <a:schemeClr val="accent1"/>
                </a:solidFill>
                <a:latin typeface="Arial" pitchFamily="34" charset="0"/>
                <a:cs typeface="Arial" pitchFamily="34" charset="0"/>
              </a:rPr>
              <a:t>mémoire</a:t>
            </a:r>
            <a:endParaRPr lang="fr-FR" sz="2400" b="1" dirty="0" smtClean="0">
              <a:solidFill>
                <a:schemeClr val="accent1"/>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E20CBF93-8C6B-408B-A54A-D6F7FDDE0A74}" type="slidenum">
              <a:rPr lang="fr-FR" smtClean="0"/>
              <a:pPr>
                <a:defRPr/>
              </a:pPr>
              <a:t>14</a:t>
            </a:fld>
            <a:endParaRPr lang="fr-FR"/>
          </a:p>
        </p:txBody>
      </p:sp>
      <p:sp>
        <p:nvSpPr>
          <p:cNvPr id="3" name="Rectangle 3"/>
          <p:cNvSpPr txBox="1">
            <a:spLocks noChangeArrowheads="1"/>
          </p:cNvSpPr>
          <p:nvPr/>
        </p:nvSpPr>
        <p:spPr>
          <a:xfrm>
            <a:off x="457200" y="1163662"/>
            <a:ext cx="8435280" cy="507365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r>
              <a:rPr lang="fr-FR" sz="2400" dirty="0" smtClean="0">
                <a:latin typeface="Arial" pitchFamily="34" charset="0"/>
                <a:cs typeface="Arial" pitchFamily="34" charset="0"/>
              </a:rPr>
              <a:t>Circuit de la facilitation émotionnelle : </a:t>
            </a:r>
            <a:r>
              <a:rPr lang="fr-FR" sz="2400" dirty="0" smtClean="0"/>
              <a:t> </a:t>
            </a:r>
          </a:p>
          <a:p>
            <a:pPr marL="0" indent="0">
              <a:buNone/>
            </a:pPr>
            <a:endParaRPr lang="fr-FR" sz="2400" dirty="0" smtClean="0"/>
          </a:p>
          <a:p>
            <a:pPr marL="0" indent="0">
              <a:buNone/>
            </a:pPr>
            <a:endParaRPr lang="fr-FR" sz="2400" dirty="0" smtClean="0"/>
          </a:p>
          <a:p>
            <a:pPr marL="0" indent="0">
              <a:buNone/>
            </a:pPr>
            <a:endParaRPr lang="fr-FR" sz="2400" dirty="0" smtClean="0"/>
          </a:p>
          <a:p>
            <a:pPr marL="0" indent="0">
              <a:buNone/>
            </a:pPr>
            <a:endParaRPr lang="fr-FR" sz="2400" dirty="0"/>
          </a:p>
        </p:txBody>
      </p:sp>
      <p:sp>
        <p:nvSpPr>
          <p:cNvPr id="4" name="Rectangle 2"/>
          <p:cNvSpPr txBox="1">
            <a:spLocks noChangeArrowheads="1"/>
          </p:cNvSpPr>
          <p:nvPr/>
        </p:nvSpPr>
        <p:spPr>
          <a:xfrm>
            <a:off x="457200" y="562769"/>
            <a:ext cx="8229600" cy="561975"/>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539750" indent="-539750" algn="l" eaLnBrk="1" hangingPunct="1">
              <a:defRPr/>
            </a:pPr>
            <a:r>
              <a:rPr lang="fr-FR" sz="3000" b="1" dirty="0" smtClean="0">
                <a:solidFill>
                  <a:schemeClr val="accent6"/>
                </a:solidFill>
              </a:rPr>
              <a:t>2. Impact des émotions sur </a:t>
            </a:r>
            <a:r>
              <a:rPr lang="fr-FR" sz="3000" b="1" dirty="0" smtClean="0">
                <a:solidFill>
                  <a:schemeClr val="accent6"/>
                </a:solidFill>
              </a:rPr>
              <a:t>la mémoire</a:t>
            </a:r>
            <a:endParaRPr lang="fr-FR" sz="3000" b="1" dirty="0" smtClean="0">
              <a:solidFill>
                <a:schemeClr val="accent6"/>
              </a:solidFill>
            </a:endParaRPr>
          </a:p>
        </p:txBody>
      </p:sp>
      <p:pic>
        <p:nvPicPr>
          <p:cNvPr id="52226" name="Picture 2"/>
          <p:cNvPicPr>
            <a:picLocks noChangeAspect="1" noChangeArrowheads="1"/>
          </p:cNvPicPr>
          <p:nvPr/>
        </p:nvPicPr>
        <p:blipFill>
          <a:blip r:embed="rId2" cstate="print"/>
          <a:srcRect/>
          <a:stretch>
            <a:fillRect/>
          </a:stretch>
        </p:blipFill>
        <p:spPr bwMode="auto">
          <a:xfrm>
            <a:off x="1835696" y="1988840"/>
            <a:ext cx="5112568" cy="4235264"/>
          </a:xfrm>
          <a:prstGeom prst="rect">
            <a:avLst/>
          </a:prstGeom>
          <a:noFill/>
          <a:ln w="9525">
            <a:noFill/>
            <a:miter lim="800000"/>
            <a:headEnd/>
            <a:tailEnd/>
          </a:ln>
        </p:spPr>
      </p:pic>
      <p:sp>
        <p:nvSpPr>
          <p:cNvPr id="6" name="ZoneTexte 5"/>
          <p:cNvSpPr txBox="1"/>
          <p:nvPr/>
        </p:nvSpPr>
        <p:spPr>
          <a:xfrm>
            <a:off x="5076056" y="6309320"/>
            <a:ext cx="3168352" cy="369332"/>
          </a:xfrm>
          <a:prstGeom prst="rect">
            <a:avLst/>
          </a:prstGeom>
          <a:noFill/>
        </p:spPr>
        <p:txBody>
          <a:bodyPr wrap="square" rtlCol="0">
            <a:spAutoFit/>
          </a:bodyPr>
          <a:lstStyle/>
          <a:p>
            <a:r>
              <a:rPr lang="fr-FR" i="1" dirty="0" err="1" smtClean="0"/>
              <a:t>Brosch</a:t>
            </a:r>
            <a:r>
              <a:rPr lang="fr-FR" i="1" dirty="0" smtClean="0"/>
              <a:t> et al., 2013</a:t>
            </a:r>
            <a:endParaRPr lang="fr-FR" i="1" dirty="0"/>
          </a:p>
        </p:txBody>
      </p:sp>
      <p:grpSp>
        <p:nvGrpSpPr>
          <p:cNvPr id="5" name="Groupe 8"/>
          <p:cNvGrpSpPr/>
          <p:nvPr/>
        </p:nvGrpSpPr>
        <p:grpSpPr>
          <a:xfrm>
            <a:off x="5724128" y="3789040"/>
            <a:ext cx="2952328" cy="923330"/>
            <a:chOff x="5724128" y="3573016"/>
            <a:chExt cx="2952328" cy="923330"/>
          </a:xfrm>
        </p:grpSpPr>
        <p:sp>
          <p:nvSpPr>
            <p:cNvPr id="7" name="Ellipse 6"/>
            <p:cNvSpPr/>
            <p:nvPr/>
          </p:nvSpPr>
          <p:spPr>
            <a:xfrm>
              <a:off x="5724128" y="3717032"/>
              <a:ext cx="1224136" cy="720080"/>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p:cNvSpPr txBox="1"/>
            <p:nvPr/>
          </p:nvSpPr>
          <p:spPr>
            <a:xfrm>
              <a:off x="7092280" y="3573016"/>
              <a:ext cx="1584176" cy="923330"/>
            </a:xfrm>
            <a:prstGeom prst="rect">
              <a:avLst/>
            </a:prstGeom>
            <a:noFill/>
          </p:spPr>
          <p:txBody>
            <a:bodyPr wrap="square" rtlCol="0">
              <a:spAutoFit/>
            </a:bodyPr>
            <a:lstStyle/>
            <a:p>
              <a:r>
                <a:rPr lang="fr-FR" b="1" dirty="0" smtClean="0">
                  <a:solidFill>
                    <a:schemeClr val="accent2"/>
                  </a:solidFill>
                </a:rPr>
                <a:t>Traitement visuel renforcé</a:t>
              </a:r>
              <a:endParaRPr lang="fr-FR" b="1" dirty="0">
                <a:solidFill>
                  <a:schemeClr val="accent2"/>
                </a:solidFill>
              </a:endParaRPr>
            </a:p>
          </p:txBody>
        </p:sp>
      </p:grpSp>
      <p:grpSp>
        <p:nvGrpSpPr>
          <p:cNvPr id="9" name="Groupe 13"/>
          <p:cNvGrpSpPr/>
          <p:nvPr/>
        </p:nvGrpSpPr>
        <p:grpSpPr>
          <a:xfrm>
            <a:off x="1547664" y="2073622"/>
            <a:ext cx="6192688" cy="2291482"/>
            <a:chOff x="1547664" y="1857598"/>
            <a:chExt cx="6192688" cy="2291482"/>
          </a:xfrm>
        </p:grpSpPr>
        <p:grpSp>
          <p:nvGrpSpPr>
            <p:cNvPr id="10" name="Groupe 9"/>
            <p:cNvGrpSpPr/>
            <p:nvPr/>
          </p:nvGrpSpPr>
          <p:grpSpPr>
            <a:xfrm>
              <a:off x="4644008" y="1857598"/>
              <a:ext cx="3096344" cy="923330"/>
              <a:chOff x="5292080" y="4377878"/>
              <a:chExt cx="3096344" cy="923330"/>
            </a:xfrm>
          </p:grpSpPr>
          <p:sp>
            <p:nvSpPr>
              <p:cNvPr id="11" name="Ellipse 10"/>
              <p:cNvSpPr/>
              <p:nvPr/>
            </p:nvSpPr>
            <p:spPr>
              <a:xfrm>
                <a:off x="5292080" y="4521894"/>
                <a:ext cx="1224136" cy="720080"/>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p:cNvSpPr txBox="1"/>
              <p:nvPr/>
            </p:nvSpPr>
            <p:spPr>
              <a:xfrm>
                <a:off x="6660232" y="4377878"/>
                <a:ext cx="1728192" cy="923330"/>
              </a:xfrm>
              <a:prstGeom prst="rect">
                <a:avLst/>
              </a:prstGeom>
              <a:noFill/>
              <a:ln>
                <a:noFill/>
              </a:ln>
            </p:spPr>
            <p:txBody>
              <a:bodyPr wrap="square" rtlCol="0">
                <a:spAutoFit/>
              </a:bodyPr>
              <a:lstStyle/>
              <a:p>
                <a:r>
                  <a:rPr lang="fr-FR" b="1" dirty="0" smtClean="0">
                    <a:solidFill>
                      <a:srgbClr val="00B050"/>
                    </a:solidFill>
                  </a:rPr>
                  <a:t>Traitements attentionnels renforcés</a:t>
                </a:r>
                <a:endParaRPr lang="fr-FR" b="1" dirty="0">
                  <a:solidFill>
                    <a:srgbClr val="00B050"/>
                  </a:solidFill>
                </a:endParaRPr>
              </a:p>
            </p:txBody>
          </p:sp>
        </p:grpSp>
        <p:sp>
          <p:nvSpPr>
            <p:cNvPr id="13" name="Ellipse 12"/>
            <p:cNvSpPr/>
            <p:nvPr/>
          </p:nvSpPr>
          <p:spPr>
            <a:xfrm>
              <a:off x="1547664" y="2852936"/>
              <a:ext cx="1656184" cy="1296144"/>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5" name="ZoneTexte 14"/>
          <p:cNvSpPr txBox="1"/>
          <p:nvPr/>
        </p:nvSpPr>
        <p:spPr>
          <a:xfrm>
            <a:off x="2411760" y="5363924"/>
            <a:ext cx="1656184" cy="369332"/>
          </a:xfrm>
          <a:prstGeom prst="rect">
            <a:avLst/>
          </a:prstGeom>
          <a:noFill/>
        </p:spPr>
        <p:txBody>
          <a:bodyPr wrap="square" rtlCol="0">
            <a:spAutoFit/>
          </a:bodyPr>
          <a:lstStyle/>
          <a:p>
            <a:r>
              <a:rPr lang="fr-FR" b="1" dirty="0" smtClean="0">
                <a:solidFill>
                  <a:srgbClr val="FF0000"/>
                </a:solidFill>
              </a:rPr>
              <a:t>EMOTION</a:t>
            </a:r>
            <a:endParaRPr lang="fr-FR" b="1" dirty="0">
              <a:solidFill>
                <a:srgbClr val="FF0000"/>
              </a:solidFill>
            </a:endParaRPr>
          </a:p>
        </p:txBody>
      </p:sp>
      <p:grpSp>
        <p:nvGrpSpPr>
          <p:cNvPr id="14" name="Groupe 15"/>
          <p:cNvGrpSpPr/>
          <p:nvPr/>
        </p:nvGrpSpPr>
        <p:grpSpPr>
          <a:xfrm>
            <a:off x="3203850" y="3707740"/>
            <a:ext cx="2142675" cy="1017404"/>
            <a:chOff x="5724129" y="3419708"/>
            <a:chExt cx="1830201" cy="1017404"/>
          </a:xfrm>
        </p:grpSpPr>
        <p:sp>
          <p:nvSpPr>
            <p:cNvPr id="17" name="Ellipse 16"/>
            <p:cNvSpPr/>
            <p:nvPr/>
          </p:nvSpPr>
          <p:spPr>
            <a:xfrm>
              <a:off x="5724129" y="3789040"/>
              <a:ext cx="861095" cy="648072"/>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ZoneTexte 17"/>
            <p:cNvSpPr txBox="1"/>
            <p:nvPr/>
          </p:nvSpPr>
          <p:spPr>
            <a:xfrm>
              <a:off x="5970154" y="3419708"/>
              <a:ext cx="1584176" cy="369332"/>
            </a:xfrm>
            <a:prstGeom prst="rect">
              <a:avLst/>
            </a:prstGeom>
            <a:noFill/>
          </p:spPr>
          <p:txBody>
            <a:bodyPr wrap="square" rtlCol="0">
              <a:spAutoFit/>
            </a:bodyPr>
            <a:lstStyle/>
            <a:p>
              <a:r>
                <a:rPr lang="fr-FR" b="1" dirty="0" smtClean="0">
                  <a:solidFill>
                    <a:srgbClr val="FFC000"/>
                  </a:solidFill>
                </a:rPr>
                <a:t>Mémorisation </a:t>
              </a:r>
              <a:endParaRPr lang="fr-FR" b="1" dirty="0">
                <a:solidFill>
                  <a:srgbClr val="FFC0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E20CBF93-8C6B-408B-A54A-D6F7FDDE0A74}" type="slidenum">
              <a:rPr lang="fr-FR" smtClean="0"/>
              <a:pPr>
                <a:defRPr/>
              </a:pPr>
              <a:t>15</a:t>
            </a:fld>
            <a:endParaRPr lang="fr-FR"/>
          </a:p>
        </p:txBody>
      </p:sp>
      <p:sp>
        <p:nvSpPr>
          <p:cNvPr id="3" name="Rectangle 2"/>
          <p:cNvSpPr txBox="1">
            <a:spLocks noChangeArrowheads="1"/>
          </p:cNvSpPr>
          <p:nvPr/>
        </p:nvSpPr>
        <p:spPr>
          <a:xfrm>
            <a:off x="457200" y="562769"/>
            <a:ext cx="8229600" cy="561975"/>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539750" indent="-539750" algn="l" eaLnBrk="1" hangingPunct="1">
              <a:defRPr/>
            </a:pPr>
            <a:r>
              <a:rPr lang="fr-FR" sz="3000" b="1" dirty="0" smtClean="0">
                <a:solidFill>
                  <a:schemeClr val="accent6"/>
                </a:solidFill>
              </a:rPr>
              <a:t>2. Impact des émotions sur la mémoire</a:t>
            </a:r>
          </a:p>
        </p:txBody>
      </p:sp>
      <p:sp>
        <p:nvSpPr>
          <p:cNvPr id="6" name="Rectangle 3"/>
          <p:cNvSpPr txBox="1">
            <a:spLocks noChangeArrowheads="1"/>
          </p:cNvSpPr>
          <p:nvPr/>
        </p:nvSpPr>
        <p:spPr>
          <a:xfrm>
            <a:off x="467544" y="1484784"/>
            <a:ext cx="8435280" cy="507365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r>
              <a:rPr lang="fr-FR" sz="2400" dirty="0" smtClean="0">
                <a:latin typeface="Arial" pitchFamily="34" charset="0"/>
                <a:cs typeface="Arial" pitchFamily="34" charset="0"/>
              </a:rPr>
              <a:t>MAIS cela perturbe </a:t>
            </a:r>
            <a:r>
              <a:rPr lang="fr-FR" sz="2400" dirty="0" smtClean="0">
                <a:latin typeface="Arial" pitchFamily="34" charset="0"/>
                <a:cs typeface="Arial" pitchFamily="34" charset="0"/>
              </a:rPr>
              <a:t>le traitement de l’environnement : les aspects émotionnels sont bien mémorisés, mais pas les détails du contexte</a:t>
            </a:r>
            <a:r>
              <a:rPr lang="fr-FR" sz="2400" dirty="0" smtClean="0">
                <a:latin typeface="Arial" pitchFamily="34" charset="0"/>
                <a:cs typeface="Arial" pitchFamily="34" charset="0"/>
              </a:rPr>
              <a:t>… Trop d’émotions gêne le traitement des informations.</a:t>
            </a:r>
            <a:endParaRPr lang="fr-FR" sz="2400" dirty="0">
              <a:latin typeface="Arial" pitchFamily="34" charset="0"/>
              <a:cs typeface="Arial" pitchFamily="34" charset="0"/>
            </a:endParaRPr>
          </a:p>
        </p:txBody>
      </p:sp>
      <p:pic>
        <p:nvPicPr>
          <p:cNvPr id="7" name="Picture 2" descr="Afficher l'image d'origine"/>
          <p:cNvPicPr>
            <a:picLocks noChangeAspect="1" noChangeArrowheads="1"/>
          </p:cNvPicPr>
          <p:nvPr/>
        </p:nvPicPr>
        <p:blipFill>
          <a:blip r:embed="rId2" cstate="print"/>
          <a:srcRect/>
          <a:stretch>
            <a:fillRect/>
          </a:stretch>
        </p:blipFill>
        <p:spPr bwMode="auto">
          <a:xfrm>
            <a:off x="395536" y="3296325"/>
            <a:ext cx="4647838" cy="3085003"/>
          </a:xfrm>
          <a:prstGeom prst="rect">
            <a:avLst/>
          </a:prstGeom>
          <a:noFill/>
        </p:spPr>
      </p:pic>
      <p:pic>
        <p:nvPicPr>
          <p:cNvPr id="8" name="Picture 4" descr="Afficher l'image d'origine"/>
          <p:cNvPicPr>
            <a:picLocks noChangeAspect="1" noChangeArrowheads="1"/>
          </p:cNvPicPr>
          <p:nvPr/>
        </p:nvPicPr>
        <p:blipFill>
          <a:blip r:embed="rId3" cstate="print"/>
          <a:srcRect/>
          <a:stretch>
            <a:fillRect/>
          </a:stretch>
        </p:blipFill>
        <p:spPr bwMode="auto">
          <a:xfrm>
            <a:off x="5220072" y="3872389"/>
            <a:ext cx="3744416" cy="1872208"/>
          </a:xfrm>
          <a:prstGeom prst="rect">
            <a:avLst/>
          </a:prstGeom>
          <a:noFill/>
        </p:spPr>
      </p:pic>
    </p:spTree>
    <p:extLst>
      <p:ext uri="{BB962C8B-B14F-4D97-AF65-F5344CB8AC3E}">
        <p14:creationId xmlns="" xmlns:p14="http://schemas.microsoft.com/office/powerpoint/2010/main" val="167258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E20CBF93-8C6B-408B-A54A-D6F7FDDE0A74}" type="slidenum">
              <a:rPr lang="fr-FR" smtClean="0"/>
              <a:pPr>
                <a:defRPr/>
              </a:pPr>
              <a:t>16</a:t>
            </a:fld>
            <a:endParaRPr lang="fr-FR"/>
          </a:p>
        </p:txBody>
      </p:sp>
      <p:sp>
        <p:nvSpPr>
          <p:cNvPr id="3" name="Rectangle 2"/>
          <p:cNvSpPr/>
          <p:nvPr/>
        </p:nvSpPr>
        <p:spPr>
          <a:xfrm>
            <a:off x="395536" y="1452840"/>
            <a:ext cx="8424936" cy="4893647"/>
          </a:xfrm>
          <a:prstGeom prst="rect">
            <a:avLst/>
          </a:prstGeom>
        </p:spPr>
        <p:txBody>
          <a:bodyPr wrap="square">
            <a:spAutoFit/>
          </a:bodyPr>
          <a:lstStyle/>
          <a:p>
            <a:r>
              <a:rPr lang="fr-FR" sz="2400" b="1" dirty="0" smtClean="0">
                <a:solidFill>
                  <a:schemeClr val="accent1"/>
                </a:solidFill>
              </a:rPr>
              <a:t>Stockage en mémoire :</a:t>
            </a:r>
          </a:p>
          <a:p>
            <a:endParaRPr lang="fr-FR" sz="2400" b="1" dirty="0" smtClean="0">
              <a:solidFill>
                <a:schemeClr val="tx2"/>
              </a:solidFill>
            </a:endParaRPr>
          </a:p>
          <a:p>
            <a:r>
              <a:rPr lang="fr-FR" sz="2400" dirty="0" smtClean="0"/>
              <a:t>Meilleure mémorisation des informations à connotation émotionnelle, avec un plus grand nombre de </a:t>
            </a:r>
            <a:r>
              <a:rPr lang="fr-FR" sz="2400" b="1" dirty="0" smtClean="0">
                <a:solidFill>
                  <a:schemeClr val="accent2"/>
                </a:solidFill>
              </a:rPr>
              <a:t>détails du contexte rappelés (emplacement, couleur…)</a:t>
            </a:r>
            <a:r>
              <a:rPr lang="fr-FR" sz="2400" dirty="0" smtClean="0">
                <a:solidFill>
                  <a:schemeClr val="accent2"/>
                </a:solidFill>
              </a:rPr>
              <a:t>.</a:t>
            </a:r>
          </a:p>
          <a:p>
            <a:endParaRPr lang="fr-FR" sz="2400" dirty="0" smtClean="0"/>
          </a:p>
          <a:p>
            <a:r>
              <a:rPr lang="fr-FR" sz="2400" dirty="0" smtClean="0"/>
              <a:t>De plus, ces informations émotionnelles</a:t>
            </a:r>
            <a:r>
              <a:rPr lang="fr-FR" sz="2400" dirty="0" smtClean="0">
                <a:solidFill>
                  <a:schemeClr val="accent1"/>
                </a:solidFill>
              </a:rPr>
              <a:t> </a:t>
            </a:r>
            <a:r>
              <a:rPr lang="fr-FR" sz="2400" b="1" dirty="0" smtClean="0">
                <a:solidFill>
                  <a:schemeClr val="accent2"/>
                </a:solidFill>
              </a:rPr>
              <a:t>résisteraient mieux au temps</a:t>
            </a:r>
            <a:r>
              <a:rPr lang="fr-FR" sz="2400" b="1" dirty="0" smtClean="0"/>
              <a:t> </a:t>
            </a:r>
            <a:r>
              <a:rPr lang="fr-FR" sz="2400" dirty="0" smtClean="0"/>
              <a:t>: meilleure consolidation donc meilleur stockage à long terme </a:t>
            </a:r>
            <a:r>
              <a:rPr lang="fr-FR" sz="2400" i="1" dirty="0" smtClean="0"/>
              <a:t>(D’</a:t>
            </a:r>
            <a:r>
              <a:rPr lang="fr-FR" sz="2400" i="1" dirty="0" err="1" smtClean="0"/>
              <a:t>Argembeau</a:t>
            </a:r>
            <a:r>
              <a:rPr lang="fr-FR" sz="2400" i="1" dirty="0" smtClean="0"/>
              <a:t> et al., 2004). </a:t>
            </a:r>
            <a:endParaRPr lang="fr-FR" sz="2400" b="1" i="1" dirty="0" smtClean="0"/>
          </a:p>
          <a:p>
            <a:endParaRPr lang="fr-FR" sz="2400" b="1" dirty="0" smtClean="0"/>
          </a:p>
          <a:p>
            <a:r>
              <a:rPr lang="fr-FR" sz="2400" dirty="0" smtClean="0"/>
              <a:t>Une </a:t>
            </a:r>
            <a:r>
              <a:rPr lang="fr-FR" sz="2400" b="1" dirty="0" smtClean="0">
                <a:solidFill>
                  <a:schemeClr val="accent2"/>
                </a:solidFill>
              </a:rPr>
              <a:t>reconsolidation</a:t>
            </a:r>
            <a:r>
              <a:rPr lang="fr-FR" sz="2400" dirty="0" smtClean="0"/>
              <a:t> après-coup peut également avoir lieu (analyse d’erreurs, métacognition…) </a:t>
            </a:r>
            <a:r>
              <a:rPr lang="fr-FR" sz="2400" i="1" dirty="0" smtClean="0"/>
              <a:t>(</a:t>
            </a:r>
            <a:r>
              <a:rPr lang="fr-FR" sz="2400" i="1" dirty="0" err="1" smtClean="0"/>
              <a:t>Montagrin</a:t>
            </a:r>
            <a:r>
              <a:rPr lang="fr-FR" sz="2400" i="1" dirty="0" smtClean="0"/>
              <a:t>, </a:t>
            </a:r>
            <a:r>
              <a:rPr lang="fr-FR" sz="2400" i="1" dirty="0" err="1" smtClean="0"/>
              <a:t>Brosch</a:t>
            </a:r>
            <a:r>
              <a:rPr lang="fr-FR" sz="2400" i="1" dirty="0" smtClean="0"/>
              <a:t> &amp; Sander, 2014).</a:t>
            </a:r>
          </a:p>
        </p:txBody>
      </p:sp>
      <p:sp>
        <p:nvSpPr>
          <p:cNvPr id="5" name="Rectangle 2"/>
          <p:cNvSpPr txBox="1">
            <a:spLocks noChangeArrowheads="1"/>
          </p:cNvSpPr>
          <p:nvPr/>
        </p:nvSpPr>
        <p:spPr>
          <a:xfrm>
            <a:off x="457200" y="562769"/>
            <a:ext cx="8229600" cy="561975"/>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539750" indent="-539750" algn="l" eaLnBrk="1" hangingPunct="1">
              <a:defRPr/>
            </a:pPr>
            <a:r>
              <a:rPr lang="fr-FR" sz="3000" b="1" dirty="0" smtClean="0">
                <a:solidFill>
                  <a:schemeClr val="accent6"/>
                </a:solidFill>
              </a:rPr>
              <a:t>2. Impact des émotions sur la mémoire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E20CBF93-8C6B-408B-A54A-D6F7FDDE0A74}" type="slidenum">
              <a:rPr lang="fr-FR" smtClean="0"/>
              <a:pPr>
                <a:defRPr/>
              </a:pPr>
              <a:t>17</a:t>
            </a:fld>
            <a:endParaRPr lang="fr-FR"/>
          </a:p>
        </p:txBody>
      </p:sp>
      <p:sp>
        <p:nvSpPr>
          <p:cNvPr id="3" name="Rectangle 3"/>
          <p:cNvSpPr txBox="1">
            <a:spLocks noChangeArrowheads="1"/>
          </p:cNvSpPr>
          <p:nvPr/>
        </p:nvSpPr>
        <p:spPr>
          <a:xfrm>
            <a:off x="467544" y="1451694"/>
            <a:ext cx="8435280" cy="507365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r>
              <a:rPr lang="fr-FR" sz="2400" b="1" dirty="0" smtClean="0">
                <a:solidFill>
                  <a:schemeClr val="accent1"/>
                </a:solidFill>
                <a:latin typeface="Arial" pitchFamily="34" charset="0"/>
                <a:cs typeface="Arial" pitchFamily="34" charset="0"/>
              </a:rPr>
              <a:t>Qualité du souvenir (en récupération en mémoire) : </a:t>
            </a:r>
          </a:p>
          <a:p>
            <a:pPr marL="0" indent="0">
              <a:buNone/>
            </a:pPr>
            <a:endParaRPr lang="fr-FR" sz="2400" b="1" dirty="0" smtClean="0">
              <a:solidFill>
                <a:schemeClr val="tx2"/>
              </a:solidFill>
              <a:latin typeface="Arial" pitchFamily="34" charset="0"/>
              <a:cs typeface="Arial" pitchFamily="34" charset="0"/>
            </a:endParaRPr>
          </a:p>
          <a:p>
            <a:pPr marL="0" indent="0">
              <a:buNone/>
            </a:pPr>
            <a:r>
              <a:rPr lang="fr-FR" sz="2400" b="1" dirty="0" smtClean="0">
                <a:solidFill>
                  <a:schemeClr val="accent2"/>
                </a:solidFill>
                <a:latin typeface="Arial" pitchFamily="34" charset="0"/>
                <a:cs typeface="Arial" pitchFamily="34" charset="0"/>
              </a:rPr>
              <a:t>Plus de détails sensoriels</a:t>
            </a:r>
            <a:r>
              <a:rPr lang="fr-FR" sz="2400" dirty="0" smtClean="0">
                <a:solidFill>
                  <a:schemeClr val="accent2"/>
                </a:solidFill>
                <a:latin typeface="Arial" pitchFamily="34" charset="0"/>
                <a:cs typeface="Arial" pitchFamily="34" charset="0"/>
              </a:rPr>
              <a:t> </a:t>
            </a:r>
            <a:r>
              <a:rPr lang="fr-FR" sz="2400" dirty="0" smtClean="0">
                <a:latin typeface="Arial" pitchFamily="34" charset="0"/>
                <a:cs typeface="Arial" pitchFamily="34" charset="0"/>
              </a:rPr>
              <a:t>- visuels, auditifs, olfactifs - et </a:t>
            </a:r>
            <a:r>
              <a:rPr lang="fr-FR" sz="2400" b="1" dirty="0" smtClean="0">
                <a:solidFill>
                  <a:schemeClr val="accent2"/>
                </a:solidFill>
                <a:latin typeface="Arial" pitchFamily="34" charset="0"/>
                <a:cs typeface="Arial" pitchFamily="34" charset="0"/>
              </a:rPr>
              <a:t>liés au contexte </a:t>
            </a:r>
            <a:r>
              <a:rPr lang="fr-FR" sz="2400" dirty="0" smtClean="0">
                <a:latin typeface="Arial" pitchFamily="34" charset="0"/>
                <a:cs typeface="Arial" pitchFamily="34" charset="0"/>
              </a:rPr>
              <a:t>(le lieu, la date) pour des souvenirs d'événements émotionnels (surtout les événements positifs) </a:t>
            </a:r>
            <a:r>
              <a:rPr lang="fr-FR" sz="2400" i="1" dirty="0" smtClean="0">
                <a:latin typeface="Arial" pitchFamily="34" charset="0"/>
                <a:cs typeface="Arial" pitchFamily="34" charset="0"/>
              </a:rPr>
              <a:t>(Van der Linden &amp; D’</a:t>
            </a:r>
            <a:r>
              <a:rPr lang="fr-FR" sz="2400" i="1" dirty="0" err="1" smtClean="0">
                <a:latin typeface="Arial" pitchFamily="34" charset="0"/>
                <a:cs typeface="Arial" pitchFamily="34" charset="0"/>
              </a:rPr>
              <a:t>Argembeau</a:t>
            </a:r>
            <a:r>
              <a:rPr lang="fr-FR" sz="2400" i="1" dirty="0" smtClean="0">
                <a:latin typeface="Arial" pitchFamily="34" charset="0"/>
                <a:cs typeface="Arial" pitchFamily="34" charset="0"/>
              </a:rPr>
              <a:t>, 2008)</a:t>
            </a:r>
            <a:r>
              <a:rPr lang="fr-FR" sz="2400" dirty="0" smtClean="0">
                <a:latin typeface="Arial" pitchFamily="34" charset="0"/>
                <a:cs typeface="Arial" pitchFamily="34" charset="0"/>
              </a:rPr>
              <a:t>.</a:t>
            </a:r>
          </a:p>
          <a:p>
            <a:pPr marL="0" indent="0">
              <a:buNone/>
            </a:pPr>
            <a:endParaRPr lang="fr-FR" sz="2400" dirty="0" smtClean="0">
              <a:latin typeface="Arial" pitchFamily="34" charset="0"/>
              <a:cs typeface="Arial" pitchFamily="34" charset="0"/>
            </a:endParaRPr>
          </a:p>
          <a:p>
            <a:pPr marL="0" indent="0">
              <a:buNone/>
            </a:pPr>
            <a:r>
              <a:rPr lang="fr-FR" sz="2400" b="1" dirty="0" smtClean="0">
                <a:solidFill>
                  <a:schemeClr val="accent2"/>
                </a:solidFill>
                <a:latin typeface="Arial" pitchFamily="34" charset="0"/>
                <a:cs typeface="Arial" pitchFamily="34" charset="0"/>
              </a:rPr>
              <a:t>Sentiment subjectif du souvenir</a:t>
            </a:r>
            <a:r>
              <a:rPr lang="fr-FR" sz="2400" dirty="0" smtClean="0">
                <a:solidFill>
                  <a:schemeClr val="accent2"/>
                </a:solidFill>
                <a:latin typeface="Arial" pitchFamily="34" charset="0"/>
                <a:cs typeface="Arial" pitchFamily="34" charset="0"/>
              </a:rPr>
              <a:t> </a:t>
            </a:r>
            <a:r>
              <a:rPr lang="fr-FR" sz="2400" b="1" dirty="0" smtClean="0">
                <a:solidFill>
                  <a:schemeClr val="accent2"/>
                </a:solidFill>
                <a:latin typeface="Arial" pitchFamily="34" charset="0"/>
                <a:cs typeface="Arial" pitchFamily="34" charset="0"/>
              </a:rPr>
              <a:t>plus fort </a:t>
            </a:r>
            <a:r>
              <a:rPr lang="fr-FR" sz="2400" dirty="0" smtClean="0">
                <a:latin typeface="Arial" pitchFamily="34" charset="0"/>
                <a:cs typeface="Arial" pitchFamily="34" charset="0"/>
              </a:rPr>
              <a:t>(« Je m’en souviens comme si c’était hier »).</a:t>
            </a:r>
          </a:p>
          <a:p>
            <a:pPr marL="0" indent="0">
              <a:buNone/>
            </a:pPr>
            <a:endParaRPr lang="fr-FR" sz="2400" dirty="0" smtClean="0">
              <a:latin typeface="Arial" pitchFamily="34" charset="0"/>
              <a:cs typeface="Arial" pitchFamily="34" charset="0"/>
            </a:endParaRPr>
          </a:p>
          <a:p>
            <a:pPr marL="0" indent="0">
              <a:buNone/>
            </a:pPr>
            <a:r>
              <a:rPr lang="fr-FR" sz="2400" b="1" dirty="0" smtClean="0">
                <a:solidFill>
                  <a:schemeClr val="accent2"/>
                </a:solidFill>
                <a:latin typeface="Arial" pitchFamily="34" charset="0"/>
                <a:cs typeface="Arial" pitchFamily="34" charset="0"/>
              </a:rPr>
              <a:t>Confiance en nos souvenirs émotionnels plus forte. </a:t>
            </a:r>
            <a:r>
              <a:rPr lang="fr-FR" sz="2400" dirty="0" smtClean="0">
                <a:solidFill>
                  <a:schemeClr val="accent2"/>
                </a:solidFill>
                <a:latin typeface="Arial" pitchFamily="34" charset="0"/>
                <a:cs typeface="Arial" pitchFamily="34" charset="0"/>
              </a:rPr>
              <a:t> </a:t>
            </a:r>
          </a:p>
          <a:p>
            <a:pPr marL="0" indent="0">
              <a:buNone/>
            </a:pPr>
            <a:endParaRPr lang="fr-FR" sz="2400" dirty="0" smtClean="0">
              <a:latin typeface="Arial" pitchFamily="34" charset="0"/>
              <a:cs typeface="Arial" pitchFamily="34" charset="0"/>
            </a:endParaRPr>
          </a:p>
          <a:p>
            <a:pPr marL="0" indent="0">
              <a:buNone/>
            </a:pPr>
            <a:endParaRPr lang="fr-FR" sz="2400" dirty="0" smtClean="0">
              <a:latin typeface="Arial" pitchFamily="34" charset="0"/>
              <a:cs typeface="Arial" pitchFamily="34" charset="0"/>
            </a:endParaRPr>
          </a:p>
          <a:p>
            <a:pPr marL="0" indent="0">
              <a:buNone/>
            </a:pPr>
            <a:endParaRPr lang="fr-FR" sz="2400" dirty="0" smtClean="0">
              <a:latin typeface="Arial" pitchFamily="34" charset="0"/>
              <a:cs typeface="Arial" pitchFamily="34" charset="0"/>
            </a:endParaRPr>
          </a:p>
          <a:p>
            <a:pPr marL="0" indent="0">
              <a:buNone/>
            </a:pPr>
            <a:endParaRPr lang="fr-FR" sz="2400" dirty="0">
              <a:latin typeface="Arial" pitchFamily="34" charset="0"/>
              <a:cs typeface="Arial" pitchFamily="34" charset="0"/>
            </a:endParaRPr>
          </a:p>
        </p:txBody>
      </p:sp>
      <p:sp>
        <p:nvSpPr>
          <p:cNvPr id="4" name="Rectangle 2"/>
          <p:cNvSpPr txBox="1">
            <a:spLocks noChangeArrowheads="1"/>
          </p:cNvSpPr>
          <p:nvPr/>
        </p:nvSpPr>
        <p:spPr>
          <a:xfrm>
            <a:off x="457200" y="562769"/>
            <a:ext cx="8229600" cy="561975"/>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539750" indent="-539750" algn="l" eaLnBrk="1" hangingPunct="1">
              <a:defRPr/>
            </a:pPr>
            <a:r>
              <a:rPr lang="fr-FR" sz="3000" b="1" dirty="0" smtClean="0">
                <a:solidFill>
                  <a:schemeClr val="accent6"/>
                </a:solidFill>
              </a:rPr>
              <a:t>2. Impact des émotions sur la mémoire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E20CBF93-8C6B-408B-A54A-D6F7FDDE0A74}" type="slidenum">
              <a:rPr lang="fr-FR" smtClean="0"/>
              <a:pPr>
                <a:defRPr/>
              </a:pPr>
              <a:t>18</a:t>
            </a:fld>
            <a:endParaRPr lang="fr-FR"/>
          </a:p>
        </p:txBody>
      </p:sp>
      <p:sp>
        <p:nvSpPr>
          <p:cNvPr id="3" name="Rectangle 3"/>
          <p:cNvSpPr txBox="1">
            <a:spLocks noChangeArrowheads="1"/>
          </p:cNvSpPr>
          <p:nvPr/>
        </p:nvSpPr>
        <p:spPr>
          <a:xfrm>
            <a:off x="179512" y="1451694"/>
            <a:ext cx="8723312" cy="507365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r>
              <a:rPr lang="fr-FR" sz="2000" b="1" dirty="0" smtClean="0">
                <a:solidFill>
                  <a:schemeClr val="accent1"/>
                </a:solidFill>
                <a:latin typeface="Arial" pitchFamily="34" charset="0"/>
                <a:cs typeface="Arial" pitchFamily="34" charset="0"/>
              </a:rPr>
              <a:t>Vous pouvez favoriser l’apprentissage par une amélioration de l’attention et de la mémoire (mais attention, toujours sous contrôle…) :</a:t>
            </a:r>
            <a:endParaRPr lang="fr-FR" sz="2000" b="1" dirty="0" smtClean="0">
              <a:solidFill>
                <a:schemeClr val="accent1"/>
              </a:solidFill>
              <a:latin typeface="Arial" pitchFamily="34" charset="0"/>
              <a:cs typeface="Arial" pitchFamily="34" charset="0"/>
            </a:endParaRPr>
          </a:p>
          <a:p>
            <a:pPr marL="0" indent="0">
              <a:buNone/>
            </a:pPr>
            <a:endParaRPr lang="fr-FR" sz="2000" b="1" dirty="0" smtClean="0">
              <a:solidFill>
                <a:schemeClr val="tx2"/>
              </a:solidFill>
              <a:latin typeface="Arial" pitchFamily="34" charset="0"/>
              <a:cs typeface="Arial" pitchFamily="34" charset="0"/>
            </a:endParaRPr>
          </a:p>
          <a:p>
            <a:pPr marL="0" indent="0">
              <a:buNone/>
            </a:pPr>
            <a:r>
              <a:rPr lang="fr-FR" sz="2000" b="1" dirty="0" smtClean="0">
                <a:solidFill>
                  <a:schemeClr val="accent2"/>
                </a:solidFill>
                <a:latin typeface="Arial" pitchFamily="34" charset="0"/>
                <a:cs typeface="Arial" pitchFamily="34" charset="0"/>
              </a:rPr>
              <a:t>En proposant des situations suscitant des émotions : </a:t>
            </a:r>
            <a:r>
              <a:rPr lang="fr-FR" sz="2000" dirty="0" smtClean="0">
                <a:latin typeface="Arial" pitchFamily="34" charset="0"/>
                <a:cs typeface="Arial" pitchFamily="34" charset="0"/>
              </a:rPr>
              <a:t>le plaisir (mais aussi sa conscientisation), le rire, l’humour sont des outils ici, mais aussi la théâtralisation. </a:t>
            </a:r>
            <a:endParaRPr lang="fr-FR" sz="2000" dirty="0" smtClean="0">
              <a:latin typeface="Arial" pitchFamily="34" charset="0"/>
              <a:cs typeface="Arial" pitchFamily="34" charset="0"/>
            </a:endParaRPr>
          </a:p>
          <a:p>
            <a:pPr marL="0" indent="0">
              <a:buNone/>
            </a:pPr>
            <a:endParaRPr lang="fr-FR" sz="2000" dirty="0" smtClean="0">
              <a:latin typeface="Arial" pitchFamily="34" charset="0"/>
              <a:cs typeface="Arial" pitchFamily="34" charset="0"/>
            </a:endParaRPr>
          </a:p>
          <a:p>
            <a:pPr marL="0" indent="0">
              <a:buNone/>
            </a:pPr>
            <a:r>
              <a:rPr lang="fr-FR" sz="2000" b="1" dirty="0" smtClean="0">
                <a:solidFill>
                  <a:schemeClr val="accent2"/>
                </a:solidFill>
                <a:latin typeface="Arial" pitchFamily="34" charset="0"/>
                <a:cs typeface="Arial" pitchFamily="34" charset="0"/>
              </a:rPr>
              <a:t>En favorisant l’analyse des émotions : </a:t>
            </a:r>
            <a:r>
              <a:rPr lang="fr-FR" sz="2000" dirty="0" smtClean="0">
                <a:latin typeface="Arial" pitchFamily="34" charset="0"/>
                <a:cs typeface="Arial" pitchFamily="34" charset="0"/>
              </a:rPr>
              <a:t>L’analyse des aspects émotionnels dans une histoire, la compréhension des émotions des autres (et cela participe également au développement de la métacognition et au contrôle de soi). </a:t>
            </a:r>
            <a:endParaRPr lang="fr-FR" sz="2000" dirty="0" smtClean="0">
              <a:latin typeface="Arial" pitchFamily="34" charset="0"/>
              <a:cs typeface="Arial" pitchFamily="34" charset="0"/>
            </a:endParaRPr>
          </a:p>
          <a:p>
            <a:pPr marL="0" indent="0">
              <a:buNone/>
            </a:pPr>
            <a:endParaRPr lang="fr-FR" sz="2000" dirty="0" smtClean="0">
              <a:latin typeface="Arial" pitchFamily="34" charset="0"/>
              <a:cs typeface="Arial" pitchFamily="34" charset="0"/>
            </a:endParaRPr>
          </a:p>
          <a:p>
            <a:pPr marL="0" indent="0">
              <a:buNone/>
            </a:pPr>
            <a:r>
              <a:rPr lang="fr-FR" sz="2000" b="1" dirty="0" smtClean="0">
                <a:solidFill>
                  <a:schemeClr val="accent2"/>
                </a:solidFill>
                <a:latin typeface="Arial" pitchFamily="34" charset="0"/>
                <a:cs typeface="Arial" pitchFamily="34" charset="0"/>
              </a:rPr>
              <a:t>L’émotion peut également être l’outil de récupération du souvenir : </a:t>
            </a:r>
            <a:r>
              <a:rPr lang="fr-FR" sz="2000" dirty="0" smtClean="0">
                <a:latin typeface="Arial" pitchFamily="34" charset="0"/>
                <a:cs typeface="Arial" pitchFamily="34" charset="0"/>
              </a:rPr>
              <a:t>c’est plus facile de se rappeler de quelque chose qui nous a marqué émotionnellement. </a:t>
            </a:r>
            <a:endParaRPr lang="fr-FR" sz="2000" dirty="0" smtClean="0">
              <a:solidFill>
                <a:schemeClr val="accent2"/>
              </a:solidFill>
              <a:latin typeface="Arial" pitchFamily="34" charset="0"/>
              <a:cs typeface="Arial" pitchFamily="34" charset="0"/>
            </a:endParaRPr>
          </a:p>
          <a:p>
            <a:pPr marL="0" indent="0">
              <a:buNone/>
            </a:pPr>
            <a:endParaRPr lang="fr-FR" sz="2000" dirty="0" smtClean="0">
              <a:latin typeface="Arial" pitchFamily="34" charset="0"/>
              <a:cs typeface="Arial" pitchFamily="34" charset="0"/>
            </a:endParaRPr>
          </a:p>
          <a:p>
            <a:pPr marL="0" indent="0">
              <a:buNone/>
            </a:pPr>
            <a:endParaRPr lang="fr-FR" sz="2000" dirty="0" smtClean="0">
              <a:latin typeface="Arial" pitchFamily="34" charset="0"/>
              <a:cs typeface="Arial" pitchFamily="34" charset="0"/>
            </a:endParaRPr>
          </a:p>
          <a:p>
            <a:pPr marL="0" indent="0">
              <a:buNone/>
            </a:pPr>
            <a:endParaRPr lang="fr-FR" sz="2000" dirty="0" smtClean="0">
              <a:latin typeface="Arial" pitchFamily="34" charset="0"/>
              <a:cs typeface="Arial" pitchFamily="34" charset="0"/>
            </a:endParaRPr>
          </a:p>
          <a:p>
            <a:pPr marL="0" indent="0">
              <a:buNone/>
            </a:pPr>
            <a:endParaRPr lang="fr-FR" sz="2000" dirty="0">
              <a:latin typeface="Arial" pitchFamily="34" charset="0"/>
              <a:cs typeface="Arial" pitchFamily="34" charset="0"/>
            </a:endParaRPr>
          </a:p>
        </p:txBody>
      </p:sp>
      <p:sp>
        <p:nvSpPr>
          <p:cNvPr id="4" name="Rectangle 2"/>
          <p:cNvSpPr txBox="1">
            <a:spLocks noChangeArrowheads="1"/>
          </p:cNvSpPr>
          <p:nvPr/>
        </p:nvSpPr>
        <p:spPr>
          <a:xfrm>
            <a:off x="457200" y="562769"/>
            <a:ext cx="8229600" cy="561975"/>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539750" indent="-539750" algn="l" eaLnBrk="1" hangingPunct="1">
              <a:defRPr/>
            </a:pPr>
            <a:r>
              <a:rPr lang="fr-FR" sz="3000" b="1" dirty="0" smtClean="0">
                <a:solidFill>
                  <a:schemeClr val="accent6"/>
                </a:solidFill>
              </a:rPr>
              <a:t>Petite conclusion intermédiaire</a:t>
            </a:r>
            <a:endParaRPr lang="fr-FR" sz="3000" b="1" dirty="0" smtClean="0">
              <a:solidFill>
                <a:schemeClr val="accent6"/>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E20CBF93-8C6B-408B-A54A-D6F7FDDE0A74}" type="slidenum">
              <a:rPr lang="fr-FR" smtClean="0"/>
              <a:pPr>
                <a:defRPr/>
              </a:pPr>
              <a:t>19</a:t>
            </a:fld>
            <a:endParaRPr lang="fr-FR"/>
          </a:p>
        </p:txBody>
      </p:sp>
      <p:sp>
        <p:nvSpPr>
          <p:cNvPr id="4" name="Rectangle 3"/>
          <p:cNvSpPr txBox="1">
            <a:spLocks noChangeArrowheads="1"/>
          </p:cNvSpPr>
          <p:nvPr/>
        </p:nvSpPr>
        <p:spPr>
          <a:xfrm>
            <a:off x="179512" y="1268760"/>
            <a:ext cx="8784976" cy="507365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r>
              <a:rPr lang="fr-FR" sz="2400" dirty="0" smtClean="0">
                <a:latin typeface="Arial" pitchFamily="34" charset="0"/>
                <a:cs typeface="Arial" pitchFamily="34" charset="0"/>
              </a:rPr>
              <a:t>Stress = </a:t>
            </a:r>
            <a:r>
              <a:rPr lang="fr-FR" sz="2400" dirty="0">
                <a:latin typeface="Arial" pitchFamily="34" charset="0"/>
                <a:cs typeface="Arial" pitchFamily="34" charset="0"/>
              </a:rPr>
              <a:t>« Syndrome général d’adaptation </a:t>
            </a:r>
            <a:r>
              <a:rPr lang="fr-FR" sz="2400" dirty="0" smtClean="0">
                <a:latin typeface="Arial" pitchFamily="34" charset="0"/>
                <a:cs typeface="Arial" pitchFamily="34" charset="0"/>
              </a:rPr>
              <a:t>»</a:t>
            </a:r>
            <a:endParaRPr lang="fr-FR" sz="2400" dirty="0" smtClean="0">
              <a:latin typeface="Arial" pitchFamily="34" charset="0"/>
              <a:cs typeface="Arial" pitchFamily="34" charset="0"/>
            </a:endParaRPr>
          </a:p>
          <a:p>
            <a:pPr marL="0" indent="0">
              <a:buNone/>
            </a:pPr>
            <a:r>
              <a:rPr lang="fr-FR" sz="2400" dirty="0" smtClean="0">
                <a:latin typeface="Arial" pitchFamily="34" charset="0"/>
                <a:cs typeface="Arial" pitchFamily="34" charset="0"/>
              </a:rPr>
              <a:t>Des </a:t>
            </a:r>
            <a:r>
              <a:rPr lang="fr-FR" sz="2400" b="1" dirty="0">
                <a:solidFill>
                  <a:schemeClr val="accent1"/>
                </a:solidFill>
                <a:latin typeface="Arial" pitchFamily="34" charset="0"/>
                <a:cs typeface="Arial" pitchFamily="34" charset="0"/>
              </a:rPr>
              <a:t>événements désagréables </a:t>
            </a:r>
            <a:r>
              <a:rPr lang="fr-FR" sz="2400" dirty="0">
                <a:latin typeface="Arial" pitchFamily="34" charset="0"/>
                <a:cs typeface="Arial" pitchFamily="34" charset="0"/>
              </a:rPr>
              <a:t>produisent </a:t>
            </a:r>
            <a:r>
              <a:rPr lang="fr-FR" sz="2400" dirty="0" smtClean="0">
                <a:latin typeface="Arial" pitchFamily="34" charset="0"/>
                <a:cs typeface="Arial" pitchFamily="34" charset="0"/>
              </a:rPr>
              <a:t>des </a:t>
            </a:r>
            <a:r>
              <a:rPr lang="fr-FR" sz="2400" b="1" dirty="0" smtClean="0">
                <a:solidFill>
                  <a:schemeClr val="accent1"/>
                </a:solidFill>
                <a:latin typeface="Arial" pitchFamily="34" charset="0"/>
                <a:cs typeface="Arial" pitchFamily="34" charset="0"/>
              </a:rPr>
              <a:t>modifications </a:t>
            </a:r>
            <a:r>
              <a:rPr lang="fr-FR" sz="2400" b="1" dirty="0">
                <a:solidFill>
                  <a:schemeClr val="accent1"/>
                </a:solidFill>
                <a:latin typeface="Arial" pitchFamily="34" charset="0"/>
                <a:cs typeface="Arial" pitchFamily="34" charset="0"/>
              </a:rPr>
              <a:t>organiques </a:t>
            </a:r>
            <a:r>
              <a:rPr lang="fr-FR" sz="2400" dirty="0">
                <a:latin typeface="Arial" pitchFamily="34" charset="0"/>
                <a:cs typeface="Arial" pitchFamily="34" charset="0"/>
              </a:rPr>
              <a:t>considérables</a:t>
            </a:r>
            <a:r>
              <a:rPr lang="fr-FR" sz="2400" dirty="0" smtClean="0">
                <a:latin typeface="Arial" pitchFamily="34" charset="0"/>
                <a:cs typeface="Arial" pitchFamily="34" charset="0"/>
              </a:rPr>
              <a:t>.</a:t>
            </a:r>
          </a:p>
          <a:p>
            <a:pPr marL="0" indent="0">
              <a:buNone/>
            </a:pPr>
            <a:endParaRPr lang="fr-FR" sz="2400" dirty="0">
              <a:latin typeface="Arial" pitchFamily="34" charset="0"/>
              <a:cs typeface="Arial" pitchFamily="34" charset="0"/>
            </a:endParaRPr>
          </a:p>
          <a:p>
            <a:pPr marL="0" indent="0">
              <a:buNone/>
            </a:pPr>
            <a:r>
              <a:rPr lang="fr-FR" sz="2400" dirty="0">
                <a:latin typeface="Arial" pitchFamily="34" charset="0"/>
                <a:cs typeface="Arial" pitchFamily="34" charset="0"/>
              </a:rPr>
              <a:t>L’hippocampe réagit aux situations d’alarme </a:t>
            </a:r>
            <a:r>
              <a:rPr lang="fr-FR" sz="2400" dirty="0" smtClean="0">
                <a:latin typeface="Arial" pitchFamily="34" charset="0"/>
                <a:cs typeface="Arial" pitchFamily="34" charset="0"/>
              </a:rPr>
              <a:t>en déclenchant </a:t>
            </a:r>
            <a:r>
              <a:rPr lang="fr-FR" sz="2400" dirty="0">
                <a:latin typeface="Arial" pitchFamily="34" charset="0"/>
                <a:cs typeface="Arial" pitchFamily="34" charset="0"/>
              </a:rPr>
              <a:t>des hormones qui vont entraîner </a:t>
            </a:r>
            <a:r>
              <a:rPr lang="fr-FR" sz="2400" dirty="0" smtClean="0">
                <a:latin typeface="Arial" pitchFamily="34" charset="0"/>
                <a:cs typeface="Arial" pitchFamily="34" charset="0"/>
              </a:rPr>
              <a:t>une :</a:t>
            </a:r>
            <a:endParaRPr lang="fr-FR" sz="2400" dirty="0">
              <a:latin typeface="Arial" pitchFamily="34" charset="0"/>
              <a:cs typeface="Arial" pitchFamily="34" charset="0"/>
            </a:endParaRPr>
          </a:p>
          <a:p>
            <a:pPr marL="0" indent="0">
              <a:buNone/>
            </a:pPr>
            <a:r>
              <a:rPr lang="fr-FR" sz="2400" dirty="0">
                <a:latin typeface="Arial" pitchFamily="34" charset="0"/>
                <a:cs typeface="Arial" pitchFamily="34" charset="0"/>
              </a:rPr>
              <a:t>- Mobilisation des réserves énergétiques pour </a:t>
            </a:r>
            <a:r>
              <a:rPr lang="fr-FR" sz="2400" dirty="0" smtClean="0">
                <a:latin typeface="Arial" pitchFamily="34" charset="0"/>
                <a:cs typeface="Arial" pitchFamily="34" charset="0"/>
              </a:rPr>
              <a:t>les muscles</a:t>
            </a:r>
            <a:r>
              <a:rPr lang="fr-FR" sz="2400" dirty="0">
                <a:latin typeface="Arial" pitchFamily="34" charset="0"/>
                <a:cs typeface="Arial" pitchFamily="34" charset="0"/>
              </a:rPr>
              <a:t>,</a:t>
            </a:r>
          </a:p>
          <a:p>
            <a:pPr marL="0" indent="0">
              <a:buFontTx/>
              <a:buChar char="-"/>
            </a:pPr>
            <a:r>
              <a:rPr lang="fr-FR" sz="2400" dirty="0" smtClean="0">
                <a:latin typeface="Arial" pitchFamily="34" charset="0"/>
                <a:cs typeface="Arial" pitchFamily="34" charset="0"/>
              </a:rPr>
              <a:t> Accélération </a:t>
            </a:r>
            <a:r>
              <a:rPr lang="fr-FR" sz="2400" dirty="0">
                <a:latin typeface="Arial" pitchFamily="34" charset="0"/>
                <a:cs typeface="Arial" pitchFamily="34" charset="0"/>
              </a:rPr>
              <a:t>du débit </a:t>
            </a:r>
            <a:r>
              <a:rPr lang="fr-FR" sz="2400" dirty="0" smtClean="0">
                <a:latin typeface="Arial" pitchFamily="34" charset="0"/>
                <a:cs typeface="Arial" pitchFamily="34" charset="0"/>
              </a:rPr>
              <a:t>sanguin afin de faciliter la stratégie d’adaptation : </a:t>
            </a:r>
            <a:r>
              <a:rPr lang="fr-FR" sz="2400" b="1" dirty="0" smtClean="0">
                <a:solidFill>
                  <a:schemeClr val="accent1"/>
                </a:solidFill>
                <a:latin typeface="Arial" pitchFamily="34" charset="0"/>
                <a:cs typeface="Arial" pitchFamily="34" charset="0"/>
              </a:rPr>
              <a:t>faire face ou fuir</a:t>
            </a:r>
            <a:r>
              <a:rPr lang="fr-FR" sz="2400" dirty="0" smtClean="0">
                <a:latin typeface="Arial" pitchFamily="34" charset="0"/>
                <a:cs typeface="Arial" pitchFamily="34" charset="0"/>
              </a:rPr>
              <a:t>. </a:t>
            </a:r>
            <a:endParaRPr lang="fr-FR" sz="2400" dirty="0" smtClean="0">
              <a:latin typeface="Arial" pitchFamily="34" charset="0"/>
              <a:cs typeface="Arial" pitchFamily="34" charset="0"/>
            </a:endParaRPr>
          </a:p>
          <a:p>
            <a:pPr marL="0" indent="0">
              <a:buFontTx/>
              <a:buChar char="-"/>
            </a:pPr>
            <a:endParaRPr lang="fr-FR" sz="2400" dirty="0" smtClean="0">
              <a:latin typeface="Arial" pitchFamily="34" charset="0"/>
              <a:cs typeface="Arial" pitchFamily="34" charset="0"/>
            </a:endParaRPr>
          </a:p>
          <a:p>
            <a:pPr marL="0" indent="0">
              <a:buNone/>
            </a:pPr>
            <a:r>
              <a:rPr lang="fr-FR" sz="2400" dirty="0" smtClean="0">
                <a:latin typeface="Arial" pitchFamily="34" charset="0"/>
                <a:cs typeface="Arial" pitchFamily="34" charset="0"/>
              </a:rPr>
              <a:t>U</a:t>
            </a:r>
            <a:r>
              <a:rPr lang="fr-FR" sz="2400" dirty="0" smtClean="0">
                <a:latin typeface="Arial" pitchFamily="34" charset="0"/>
                <a:cs typeface="Arial" pitchFamily="34" charset="0"/>
              </a:rPr>
              <a:t>n </a:t>
            </a:r>
            <a:r>
              <a:rPr lang="fr-FR" sz="2400" dirty="0" smtClean="0">
                <a:latin typeface="Arial" pitchFamily="34" charset="0"/>
                <a:cs typeface="Arial" pitchFamily="34" charset="0"/>
              </a:rPr>
              <a:t>stress </a:t>
            </a:r>
            <a:r>
              <a:rPr lang="fr-FR" sz="2400" dirty="0" smtClean="0">
                <a:latin typeface="Arial" pitchFamily="34" charset="0"/>
                <a:cs typeface="Arial" pitchFamily="34" charset="0"/>
              </a:rPr>
              <a:t>répété entraîne une atrophie </a:t>
            </a:r>
            <a:r>
              <a:rPr lang="fr-FR" sz="2400" dirty="0" smtClean="0">
                <a:latin typeface="Arial" pitchFamily="34" charset="0"/>
                <a:cs typeface="Arial" pitchFamily="34" charset="0"/>
              </a:rPr>
              <a:t>de </a:t>
            </a:r>
            <a:r>
              <a:rPr lang="fr-FR" sz="2400" dirty="0" smtClean="0">
                <a:latin typeface="Arial" pitchFamily="34" charset="0"/>
                <a:cs typeface="Arial" pitchFamily="34" charset="0"/>
              </a:rPr>
              <a:t>l’hippocampe, et entraîne une </a:t>
            </a:r>
            <a:r>
              <a:rPr lang="fr-FR" sz="2400" b="1" dirty="0" smtClean="0">
                <a:solidFill>
                  <a:schemeClr val="accent1"/>
                </a:solidFill>
                <a:latin typeface="Arial" pitchFamily="34" charset="0"/>
                <a:cs typeface="Arial" pitchFamily="34" charset="0"/>
              </a:rPr>
              <a:t>plus grande vulnérabilité émotionnelle</a:t>
            </a:r>
            <a:r>
              <a:rPr lang="fr-FR" sz="2400" dirty="0" smtClean="0">
                <a:latin typeface="Arial" pitchFamily="34" charset="0"/>
                <a:cs typeface="Arial" pitchFamily="34" charset="0"/>
              </a:rPr>
              <a:t>, et des </a:t>
            </a:r>
            <a:r>
              <a:rPr lang="fr-FR" sz="2400" b="1" dirty="0" smtClean="0">
                <a:solidFill>
                  <a:schemeClr val="accent1"/>
                </a:solidFill>
                <a:latin typeface="Arial" pitchFamily="34" charset="0"/>
                <a:cs typeface="Arial" pitchFamily="34" charset="0"/>
              </a:rPr>
              <a:t>défaillances mnésiques</a:t>
            </a:r>
            <a:r>
              <a:rPr lang="fr-FR" sz="2400" dirty="0" smtClean="0">
                <a:latin typeface="Arial" pitchFamily="34" charset="0"/>
                <a:cs typeface="Arial" pitchFamily="34" charset="0"/>
              </a:rPr>
              <a:t>. </a:t>
            </a:r>
            <a:endParaRPr lang="fr-FR" sz="2400" dirty="0">
              <a:latin typeface="Arial" pitchFamily="34" charset="0"/>
              <a:cs typeface="Arial" pitchFamily="34" charset="0"/>
            </a:endParaRPr>
          </a:p>
        </p:txBody>
      </p:sp>
      <p:sp>
        <p:nvSpPr>
          <p:cNvPr id="5" name="Rectangle 2"/>
          <p:cNvSpPr txBox="1">
            <a:spLocks noChangeArrowheads="1"/>
          </p:cNvSpPr>
          <p:nvPr/>
        </p:nvSpPr>
        <p:spPr>
          <a:xfrm>
            <a:off x="457200" y="418753"/>
            <a:ext cx="8229600" cy="561975"/>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539750" indent="-539750" algn="l" eaLnBrk="1" hangingPunct="1">
              <a:defRPr/>
            </a:pPr>
            <a:r>
              <a:rPr lang="fr-FR" sz="3000" b="1" dirty="0" smtClean="0">
                <a:solidFill>
                  <a:schemeClr val="accent6"/>
                </a:solidFill>
              </a:rPr>
              <a:t>3. Et le stress ?</a:t>
            </a:r>
          </a:p>
        </p:txBody>
      </p:sp>
    </p:spTree>
    <p:extLst>
      <p:ext uri="{BB962C8B-B14F-4D97-AF65-F5344CB8AC3E}">
        <p14:creationId xmlns="" xmlns:p14="http://schemas.microsoft.com/office/powerpoint/2010/main" val="2565694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500"/>
                                  </p:stCondLst>
                                  <p:childTnLst>
                                    <p:set>
                                      <p:cBhvr>
                                        <p:cTn id="17" dur="1" fill="hold">
                                          <p:stCondLst>
                                            <p:cond delay="0"/>
                                          </p:stCondLst>
                                        </p:cTn>
                                        <p:tgtEl>
                                          <p:spTgt spid="4">
                                            <p:txEl>
                                              <p:pRg st="4" end="4"/>
                                            </p:txEl>
                                          </p:spTgt>
                                        </p:tgtEl>
                                        <p:attrNameLst>
                                          <p:attrName>style.visibility</p:attrName>
                                        </p:attrNameLst>
                                      </p:cBhvr>
                                      <p:to>
                                        <p:strVal val="visible"/>
                                      </p:to>
                                    </p:set>
                                  </p:childTnLst>
                                </p:cTn>
                              </p:par>
                            </p:childTnLst>
                          </p:cTn>
                        </p:par>
                        <p:par>
                          <p:cTn id="18" fill="hold">
                            <p:stCondLst>
                              <p:cond delay="500"/>
                            </p:stCondLst>
                            <p:childTnLst>
                              <p:par>
                                <p:cTn id="19" presetID="1" presetClass="entr" presetSubtype="0" fill="hold" nodeType="after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childTnLst>
                          </p:cTn>
                        </p:par>
                        <p:par>
                          <p:cTn id="21" fill="hold">
                            <p:stCondLst>
                              <p:cond delay="500"/>
                            </p:stCondLst>
                            <p:childTnLst>
                              <p:par>
                                <p:cTn id="22" presetID="1" presetClass="entr" presetSubtype="0" fill="hold" nodeType="afterEffect">
                                  <p:stCondLst>
                                    <p:cond delay="0"/>
                                  </p:stCondLst>
                                  <p:childTnLst>
                                    <p:set>
                                      <p:cBhvr>
                                        <p:cTn id="23"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E20CBF93-8C6B-408B-A54A-D6F7FDDE0A74}" type="slidenum">
              <a:rPr lang="fr-FR" smtClean="0"/>
              <a:pPr>
                <a:defRPr/>
              </a:pPr>
              <a:t>2</a:t>
            </a:fld>
            <a:endParaRPr lang="fr-FR"/>
          </a:p>
        </p:txBody>
      </p:sp>
      <p:sp>
        <p:nvSpPr>
          <p:cNvPr id="4" name="ZoneTexte 3"/>
          <p:cNvSpPr txBox="1"/>
          <p:nvPr/>
        </p:nvSpPr>
        <p:spPr>
          <a:xfrm>
            <a:off x="504056" y="1700808"/>
            <a:ext cx="8460432" cy="3847207"/>
          </a:xfrm>
          <a:prstGeom prst="rect">
            <a:avLst/>
          </a:prstGeom>
          <a:noFill/>
        </p:spPr>
        <p:txBody>
          <a:bodyPr wrap="square" rtlCol="0">
            <a:spAutoFit/>
          </a:bodyPr>
          <a:lstStyle/>
          <a:p>
            <a:r>
              <a:rPr lang="fr-FR" sz="3000" i="1" dirty="0" smtClean="0">
                <a:solidFill>
                  <a:schemeClr val="accent1"/>
                </a:solidFill>
              </a:rPr>
              <a:t>«</a:t>
            </a:r>
            <a:r>
              <a:rPr lang="fr-FR" sz="3000" i="1" dirty="0" smtClean="0">
                <a:solidFill>
                  <a:schemeClr val="accent1"/>
                </a:solidFill>
              </a:rPr>
              <a:t> […] un fait psychique comme l'émotion, ordinairement tenu pour un désordre sans loi, possède une signification propre et ne peut être saisi en lui-même, sans la compréhension de cette signification </a:t>
            </a:r>
            <a:r>
              <a:rPr lang="fr-FR" sz="3000" i="1" dirty="0" smtClean="0">
                <a:solidFill>
                  <a:schemeClr val="accent1"/>
                </a:solidFill>
              </a:rPr>
              <a:t>»</a:t>
            </a:r>
          </a:p>
          <a:p>
            <a:endParaRPr lang="fr-FR" sz="3000" i="1" dirty="0" smtClean="0">
              <a:solidFill>
                <a:schemeClr val="accent1"/>
              </a:solidFill>
            </a:endParaRPr>
          </a:p>
          <a:p>
            <a:r>
              <a:rPr lang="fr-FR" sz="2000" dirty="0" smtClean="0"/>
              <a:t>		Jean-Paul </a:t>
            </a:r>
            <a:r>
              <a:rPr lang="fr-FR" sz="2000" dirty="0" smtClean="0"/>
              <a:t>Sartre, </a:t>
            </a:r>
            <a:r>
              <a:rPr lang="fr-FR" sz="2000" i="1" u="sng" dirty="0" smtClean="0"/>
              <a:t>Esquisse d’une théorie des émotions</a:t>
            </a:r>
            <a:endParaRPr lang="fr-FR" sz="2000" i="1" dirty="0" smtClean="0">
              <a:solidFill>
                <a:schemeClr val="accent1"/>
              </a:solidFill>
            </a:endParaRPr>
          </a:p>
          <a:p>
            <a:endParaRPr lang="fr-FR" sz="4000" i="1" dirty="0">
              <a:solidFill>
                <a:schemeClr val="accent2"/>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E20CBF93-8C6B-408B-A54A-D6F7FDDE0A74}" type="slidenum">
              <a:rPr lang="fr-FR" smtClean="0"/>
              <a:pPr>
                <a:defRPr/>
              </a:pPr>
              <a:t>20</a:t>
            </a:fld>
            <a:endParaRPr lang="fr-FR"/>
          </a:p>
        </p:txBody>
      </p:sp>
      <p:sp>
        <p:nvSpPr>
          <p:cNvPr id="4" name="Rectangle 3"/>
          <p:cNvSpPr txBox="1">
            <a:spLocks noChangeArrowheads="1"/>
          </p:cNvSpPr>
          <p:nvPr/>
        </p:nvSpPr>
        <p:spPr>
          <a:xfrm>
            <a:off x="467544" y="1451694"/>
            <a:ext cx="8435280" cy="507365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r>
              <a:rPr lang="fr-FR" sz="2400" b="1" dirty="0" smtClean="0">
                <a:solidFill>
                  <a:schemeClr val="accent1"/>
                </a:solidFill>
                <a:latin typeface="Arial" pitchFamily="34" charset="0"/>
                <a:cs typeface="Arial" pitchFamily="34" charset="0"/>
              </a:rPr>
              <a:t>Effets de l’anxiété et de la dépression :</a:t>
            </a:r>
          </a:p>
          <a:p>
            <a:pPr marL="0" indent="0">
              <a:buNone/>
            </a:pPr>
            <a:endParaRPr lang="fr-FR" sz="2400" b="1" dirty="0" smtClean="0">
              <a:solidFill>
                <a:schemeClr val="accent1"/>
              </a:solidFill>
              <a:latin typeface="Arial" pitchFamily="34" charset="0"/>
              <a:cs typeface="Arial" pitchFamily="34" charset="0"/>
            </a:endParaRPr>
          </a:p>
          <a:p>
            <a:pPr marL="0" indent="0">
              <a:buNone/>
            </a:pPr>
            <a:r>
              <a:rPr lang="fr-FR" sz="2400" dirty="0" smtClean="0">
                <a:latin typeface="Arial" pitchFamily="34" charset="0"/>
                <a:cs typeface="Arial" pitchFamily="34" charset="0"/>
              </a:rPr>
              <a:t>Dans la résolution de tâche courante, on observe des effets négatifs :</a:t>
            </a:r>
          </a:p>
          <a:p>
            <a:pPr marL="0" indent="0">
              <a:buNone/>
            </a:pPr>
            <a:endParaRPr lang="fr-FR" sz="2400" dirty="0" smtClean="0">
              <a:latin typeface="Arial" pitchFamily="34" charset="0"/>
              <a:cs typeface="Arial" pitchFamily="34" charset="0"/>
            </a:endParaRPr>
          </a:p>
          <a:p>
            <a:pPr marL="0" indent="0">
              <a:buFontTx/>
              <a:buChar char="-"/>
            </a:pPr>
            <a:r>
              <a:rPr lang="fr-FR" sz="2400" dirty="0" smtClean="0">
                <a:latin typeface="Arial" pitchFamily="34" charset="0"/>
                <a:cs typeface="Arial" pitchFamily="34" charset="0"/>
              </a:rPr>
              <a:t> Sur le « stop and </a:t>
            </a:r>
            <a:r>
              <a:rPr lang="fr-FR" sz="2400" dirty="0" err="1" smtClean="0">
                <a:latin typeface="Arial" pitchFamily="34" charset="0"/>
                <a:cs typeface="Arial" pitchFamily="34" charset="0"/>
              </a:rPr>
              <a:t>think</a:t>
            </a:r>
            <a:r>
              <a:rPr lang="fr-FR" sz="2400" dirty="0" smtClean="0">
                <a:latin typeface="Arial" pitchFamily="34" charset="0"/>
                <a:cs typeface="Arial" pitchFamily="34" charset="0"/>
              </a:rPr>
              <a:t> », beaucoup plus long (analyse du problème, avec peu d’orientation vers un but) en début de tâche pour les personnes déprimées</a:t>
            </a:r>
          </a:p>
          <a:p>
            <a:pPr marL="0" indent="0">
              <a:buFontTx/>
              <a:buChar char="-"/>
            </a:pPr>
            <a:endParaRPr lang="fr-FR" sz="2400" dirty="0" smtClean="0">
              <a:latin typeface="Arial" pitchFamily="34" charset="0"/>
              <a:cs typeface="Arial" pitchFamily="34" charset="0"/>
            </a:endParaRPr>
          </a:p>
          <a:p>
            <a:pPr marL="0" indent="0">
              <a:buFontTx/>
              <a:buChar char="-"/>
            </a:pPr>
            <a:r>
              <a:rPr lang="fr-FR" sz="2400" dirty="0" smtClean="0">
                <a:latin typeface="Arial" pitchFamily="34" charset="0"/>
                <a:cs typeface="Arial" pitchFamily="34" charset="0"/>
              </a:rPr>
              <a:t> Difficultés dans les phases plus tardives pour les personnes anxieuses (choix et prise de décision plus lentes)</a:t>
            </a:r>
          </a:p>
          <a:p>
            <a:pPr marL="0" indent="0">
              <a:buFontTx/>
              <a:buChar char="-"/>
            </a:pPr>
            <a:endParaRPr lang="fr-FR" sz="2400" dirty="0" smtClean="0">
              <a:latin typeface="Arial" pitchFamily="34" charset="0"/>
              <a:cs typeface="Arial" pitchFamily="34" charset="0"/>
            </a:endParaRPr>
          </a:p>
          <a:p>
            <a:pPr marL="0" indent="0">
              <a:buNone/>
            </a:pPr>
            <a:endParaRPr lang="fr-FR" sz="2400" dirty="0" smtClean="0">
              <a:latin typeface="Arial" pitchFamily="34" charset="0"/>
              <a:cs typeface="Arial" pitchFamily="34" charset="0"/>
            </a:endParaRPr>
          </a:p>
          <a:p>
            <a:pPr marL="0" indent="0">
              <a:buNone/>
            </a:pPr>
            <a:endParaRPr lang="fr-FR" sz="2400" dirty="0" smtClean="0">
              <a:latin typeface="Arial" pitchFamily="34" charset="0"/>
              <a:cs typeface="Arial" pitchFamily="34" charset="0"/>
            </a:endParaRPr>
          </a:p>
          <a:p>
            <a:pPr marL="0" indent="0">
              <a:buNone/>
            </a:pPr>
            <a:endParaRPr lang="fr-FR" sz="2400" dirty="0" smtClean="0">
              <a:latin typeface="Arial" pitchFamily="34" charset="0"/>
              <a:cs typeface="Arial" pitchFamily="34" charset="0"/>
            </a:endParaRPr>
          </a:p>
          <a:p>
            <a:pPr marL="0" indent="0">
              <a:buNone/>
            </a:pPr>
            <a:endParaRPr lang="fr-FR" sz="2400" dirty="0">
              <a:latin typeface="Arial" pitchFamily="34" charset="0"/>
              <a:cs typeface="Arial" pitchFamily="34" charset="0"/>
            </a:endParaRPr>
          </a:p>
        </p:txBody>
      </p:sp>
      <p:sp>
        <p:nvSpPr>
          <p:cNvPr id="5" name="Rectangle 2"/>
          <p:cNvSpPr txBox="1">
            <a:spLocks noChangeArrowheads="1"/>
          </p:cNvSpPr>
          <p:nvPr/>
        </p:nvSpPr>
        <p:spPr>
          <a:xfrm>
            <a:off x="457200" y="418753"/>
            <a:ext cx="8229600" cy="561975"/>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539750" indent="-539750" algn="l" eaLnBrk="1" hangingPunct="1">
              <a:defRPr/>
            </a:pPr>
            <a:r>
              <a:rPr lang="fr-FR" sz="3000" b="1" dirty="0" smtClean="0">
                <a:solidFill>
                  <a:schemeClr val="accent6"/>
                </a:solidFill>
              </a:rPr>
              <a:t>3. Et le stress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E20CBF93-8C6B-408B-A54A-D6F7FDDE0A74}" type="slidenum">
              <a:rPr lang="fr-FR" smtClean="0"/>
              <a:pPr>
                <a:defRPr/>
              </a:pPr>
              <a:t>21</a:t>
            </a:fld>
            <a:endParaRPr lang="fr-FR"/>
          </a:p>
        </p:txBody>
      </p:sp>
      <p:sp>
        <p:nvSpPr>
          <p:cNvPr id="3" name="Rectangle 2"/>
          <p:cNvSpPr txBox="1">
            <a:spLocks noChangeArrowheads="1"/>
          </p:cNvSpPr>
          <p:nvPr/>
        </p:nvSpPr>
        <p:spPr>
          <a:xfrm>
            <a:off x="457200" y="418753"/>
            <a:ext cx="8229600" cy="561975"/>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539750" indent="-539750" algn="l" eaLnBrk="1" hangingPunct="1">
              <a:defRPr/>
            </a:pPr>
            <a:r>
              <a:rPr lang="fr-FR" sz="3000" b="1" dirty="0" smtClean="0">
                <a:solidFill>
                  <a:schemeClr val="accent6"/>
                </a:solidFill>
              </a:rPr>
              <a:t>3. Et le stress ?</a:t>
            </a:r>
          </a:p>
        </p:txBody>
      </p:sp>
      <p:sp>
        <p:nvSpPr>
          <p:cNvPr id="4" name="Rectangle 3"/>
          <p:cNvSpPr txBox="1">
            <a:spLocks noChangeArrowheads="1"/>
          </p:cNvSpPr>
          <p:nvPr/>
        </p:nvSpPr>
        <p:spPr>
          <a:xfrm>
            <a:off x="457200" y="1268760"/>
            <a:ext cx="8435280" cy="507365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r>
              <a:rPr lang="fr-FR" sz="2400" dirty="0" smtClean="0">
                <a:latin typeface="Arial" pitchFamily="34" charset="0"/>
                <a:cs typeface="Arial" pitchFamily="34" charset="0"/>
              </a:rPr>
              <a:t>En situation d’apprentissage trop difficile, ou consécutivement à une tâche stressante, les individus montrent une </a:t>
            </a:r>
            <a:r>
              <a:rPr lang="fr-FR" sz="2400" b="1" dirty="0" smtClean="0">
                <a:solidFill>
                  <a:schemeClr val="accent1"/>
                </a:solidFill>
                <a:latin typeface="Arial" pitchFamily="34" charset="0"/>
                <a:cs typeface="Arial" pitchFamily="34" charset="0"/>
              </a:rPr>
              <a:t>moins bonne mémorisation</a:t>
            </a:r>
            <a:r>
              <a:rPr lang="fr-FR" sz="2400" dirty="0" smtClean="0">
                <a:latin typeface="Arial" pitchFamily="34" charset="0"/>
                <a:cs typeface="Arial" pitchFamily="34" charset="0"/>
              </a:rPr>
              <a:t> </a:t>
            </a:r>
            <a:r>
              <a:rPr lang="fr-FR" sz="2400" i="1" dirty="0" smtClean="0">
                <a:latin typeface="Arial" pitchFamily="34" charset="0"/>
                <a:cs typeface="Arial" pitchFamily="34" charset="0"/>
              </a:rPr>
              <a:t>(</a:t>
            </a:r>
            <a:r>
              <a:rPr lang="fr-FR" sz="2400" i="1" dirty="0" err="1" smtClean="0">
                <a:latin typeface="Arial" pitchFamily="34" charset="0"/>
                <a:cs typeface="Arial" pitchFamily="34" charset="0"/>
              </a:rPr>
              <a:t>Tecce</a:t>
            </a:r>
            <a:r>
              <a:rPr lang="fr-FR" sz="2400" i="1" dirty="0" smtClean="0">
                <a:latin typeface="Arial" pitchFamily="34" charset="0"/>
                <a:cs typeface="Arial" pitchFamily="34" charset="0"/>
              </a:rPr>
              <a:t>, 1961).</a:t>
            </a:r>
          </a:p>
          <a:p>
            <a:pPr marL="0" indent="0">
              <a:buNone/>
            </a:pPr>
            <a:endParaRPr lang="fr-FR" sz="2400" dirty="0" smtClean="0">
              <a:latin typeface="Arial" pitchFamily="34" charset="0"/>
              <a:cs typeface="Arial" pitchFamily="34" charset="0"/>
            </a:endParaRPr>
          </a:p>
          <a:p>
            <a:pPr marL="0" indent="0">
              <a:buNone/>
            </a:pPr>
            <a:r>
              <a:rPr lang="fr-FR" sz="2400" dirty="0" smtClean="0">
                <a:latin typeface="Arial" pitchFamily="34" charset="0"/>
                <a:cs typeface="Arial" pitchFamily="34" charset="0"/>
              </a:rPr>
              <a:t>Les effets perturbateurs du stress sont encore plus importants lorsque les individus se trouvent en situation de </a:t>
            </a:r>
            <a:r>
              <a:rPr lang="fr-FR" sz="2400" b="1" dirty="0" smtClean="0">
                <a:solidFill>
                  <a:schemeClr val="accent1"/>
                </a:solidFill>
                <a:latin typeface="Arial" pitchFamily="34" charset="0"/>
                <a:cs typeface="Arial" pitchFamily="34" charset="0"/>
              </a:rPr>
              <a:t>compétition</a:t>
            </a:r>
            <a:r>
              <a:rPr lang="fr-FR" sz="2400" dirty="0" smtClean="0">
                <a:latin typeface="Arial" pitchFamily="34" charset="0"/>
                <a:cs typeface="Arial" pitchFamily="34" charset="0"/>
              </a:rPr>
              <a:t>. </a:t>
            </a:r>
          </a:p>
          <a:p>
            <a:pPr marL="0" indent="0">
              <a:buNone/>
            </a:pPr>
            <a:endParaRPr lang="fr-FR" sz="2400" dirty="0" smtClean="0">
              <a:latin typeface="Arial" pitchFamily="34" charset="0"/>
              <a:cs typeface="Arial" pitchFamily="34" charset="0"/>
            </a:endParaRPr>
          </a:p>
          <a:p>
            <a:pPr marL="0" indent="0">
              <a:buNone/>
            </a:pPr>
            <a:r>
              <a:rPr lang="fr-FR" sz="2400" dirty="0" smtClean="0">
                <a:latin typeface="Arial" pitchFamily="34" charset="0"/>
                <a:cs typeface="Arial" pitchFamily="34" charset="0"/>
              </a:rPr>
              <a:t>Les </a:t>
            </a:r>
            <a:r>
              <a:rPr lang="fr-FR" sz="2400" b="1" dirty="0" smtClean="0">
                <a:solidFill>
                  <a:schemeClr val="accent1"/>
                </a:solidFill>
                <a:latin typeface="Arial" pitchFamily="34" charset="0"/>
                <a:cs typeface="Arial" pitchFamily="34" charset="0"/>
              </a:rPr>
              <a:t>pires réponses </a:t>
            </a:r>
            <a:r>
              <a:rPr lang="fr-FR" sz="2400" dirty="0" smtClean="0">
                <a:latin typeface="Arial" pitchFamily="34" charset="0"/>
                <a:cs typeface="Arial" pitchFamily="34" charset="0"/>
              </a:rPr>
              <a:t>surviennent lorsque le stress est provoqué </a:t>
            </a:r>
            <a:r>
              <a:rPr lang="fr-FR" sz="2400" b="1" dirty="0" smtClean="0">
                <a:solidFill>
                  <a:schemeClr val="accent1"/>
                </a:solidFill>
                <a:latin typeface="Arial" pitchFamily="34" charset="0"/>
                <a:cs typeface="Arial" pitchFamily="34" charset="0"/>
              </a:rPr>
              <a:t>dès le début de l'apprentissage</a:t>
            </a:r>
            <a:r>
              <a:rPr lang="fr-FR" sz="2400" dirty="0" smtClean="0">
                <a:latin typeface="Arial" pitchFamily="34" charset="0"/>
                <a:cs typeface="Arial" pitchFamily="34" charset="0"/>
              </a:rPr>
              <a:t>, surtout lors de tâches difficiles : se concentrer + pression pour terminer plus rapidement =&gt; on est dépassé par la situation et on n’est plus capable d'organiser correctement l'information.</a:t>
            </a:r>
            <a:endParaRPr lang="fr-FR" sz="2400"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E20CBF93-8C6B-408B-A54A-D6F7FDDE0A74}" type="slidenum">
              <a:rPr lang="fr-FR" smtClean="0"/>
              <a:pPr>
                <a:defRPr/>
              </a:pPr>
              <a:t>22</a:t>
            </a:fld>
            <a:endParaRPr lang="fr-FR"/>
          </a:p>
        </p:txBody>
      </p:sp>
      <p:sp>
        <p:nvSpPr>
          <p:cNvPr id="4" name="Rectangle 3"/>
          <p:cNvSpPr txBox="1">
            <a:spLocks noChangeArrowheads="1"/>
          </p:cNvSpPr>
          <p:nvPr/>
        </p:nvSpPr>
        <p:spPr>
          <a:xfrm>
            <a:off x="457200" y="1268760"/>
            <a:ext cx="8435280" cy="507365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r>
              <a:rPr lang="fr-FR" sz="2600" dirty="0" smtClean="0">
                <a:latin typeface="Arial" pitchFamily="34" charset="0"/>
                <a:cs typeface="Arial" pitchFamily="34" charset="0"/>
              </a:rPr>
              <a:t>Mais le </a:t>
            </a:r>
            <a:r>
              <a:rPr lang="fr-FR" sz="2600" dirty="0">
                <a:latin typeface="Arial" pitchFamily="34" charset="0"/>
                <a:cs typeface="Arial" pitchFamily="34" charset="0"/>
              </a:rPr>
              <a:t>stress n’a pas que des effets négatifs</a:t>
            </a:r>
            <a:r>
              <a:rPr lang="fr-FR" sz="2600" dirty="0" smtClean="0">
                <a:latin typeface="Arial" pitchFamily="34" charset="0"/>
                <a:cs typeface="Arial" pitchFamily="34" charset="0"/>
              </a:rPr>
              <a:t>…</a:t>
            </a:r>
            <a:endParaRPr lang="fr-FR" sz="2600" dirty="0">
              <a:solidFill>
                <a:srgbClr val="0070C0"/>
              </a:solidFill>
              <a:latin typeface="Arial" pitchFamily="34" charset="0"/>
              <a:cs typeface="Arial" pitchFamily="34" charset="0"/>
            </a:endParaRPr>
          </a:p>
        </p:txBody>
      </p:sp>
      <p:pic>
        <p:nvPicPr>
          <p:cNvPr id="512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187624" y="2708920"/>
            <a:ext cx="7733784" cy="410445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grpSp>
        <p:nvGrpSpPr>
          <p:cNvPr id="6" name="Groupe 5"/>
          <p:cNvGrpSpPr/>
          <p:nvPr/>
        </p:nvGrpSpPr>
        <p:grpSpPr>
          <a:xfrm>
            <a:off x="4634955" y="2060848"/>
            <a:ext cx="2529333" cy="879876"/>
            <a:chOff x="3074993" y="3513202"/>
            <a:chExt cx="2529333" cy="879876"/>
          </a:xfrm>
        </p:grpSpPr>
        <p:sp>
          <p:nvSpPr>
            <p:cNvPr id="7" name="ZoneTexte 6"/>
            <p:cNvSpPr txBox="1"/>
            <p:nvPr/>
          </p:nvSpPr>
          <p:spPr>
            <a:xfrm>
              <a:off x="3684007" y="3513202"/>
              <a:ext cx="1920319" cy="707886"/>
            </a:xfrm>
            <a:prstGeom prst="rect">
              <a:avLst/>
            </a:prstGeom>
            <a:noFill/>
          </p:spPr>
          <p:txBody>
            <a:bodyPr wrap="square" rtlCol="0">
              <a:spAutoFit/>
            </a:bodyPr>
            <a:lstStyle/>
            <a:p>
              <a:r>
                <a:rPr lang="fr-FR" sz="2000" b="1" dirty="0" smtClean="0">
                  <a:solidFill>
                    <a:srgbClr val="FF0000"/>
                  </a:solidFill>
                </a:rPr>
                <a:t>Performance maximale</a:t>
              </a:r>
              <a:endParaRPr lang="fr-FR" sz="2000" b="1" dirty="0">
                <a:solidFill>
                  <a:srgbClr val="FF0000"/>
                </a:solidFill>
              </a:endParaRPr>
            </a:p>
          </p:txBody>
        </p:sp>
        <p:cxnSp>
          <p:nvCxnSpPr>
            <p:cNvPr id="8" name="Connecteur droit avec flèche 7"/>
            <p:cNvCxnSpPr>
              <a:stCxn id="7" idx="1"/>
            </p:cNvCxnSpPr>
            <p:nvPr/>
          </p:nvCxnSpPr>
          <p:spPr>
            <a:xfrm flipH="1">
              <a:off x="3074993" y="3867145"/>
              <a:ext cx="609014" cy="52593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11" name="Groupe 10"/>
          <p:cNvGrpSpPr/>
          <p:nvPr/>
        </p:nvGrpSpPr>
        <p:grpSpPr>
          <a:xfrm>
            <a:off x="6012160" y="4725144"/>
            <a:ext cx="2529333" cy="707886"/>
            <a:chOff x="3074993" y="3488814"/>
            <a:chExt cx="2529333" cy="707886"/>
          </a:xfrm>
        </p:grpSpPr>
        <p:sp>
          <p:nvSpPr>
            <p:cNvPr id="12" name="ZoneTexte 11"/>
            <p:cNvSpPr txBox="1"/>
            <p:nvPr/>
          </p:nvSpPr>
          <p:spPr>
            <a:xfrm>
              <a:off x="3684007" y="3488814"/>
              <a:ext cx="1920319" cy="707886"/>
            </a:xfrm>
            <a:prstGeom prst="rect">
              <a:avLst/>
            </a:prstGeom>
            <a:noFill/>
          </p:spPr>
          <p:txBody>
            <a:bodyPr wrap="square" rtlCol="0">
              <a:spAutoFit/>
            </a:bodyPr>
            <a:lstStyle/>
            <a:p>
              <a:r>
                <a:rPr lang="fr-FR" sz="2000" b="1" dirty="0" smtClean="0">
                  <a:solidFill>
                    <a:srgbClr val="FF0000"/>
                  </a:solidFill>
                </a:rPr>
                <a:t>Hormones du stress</a:t>
              </a:r>
              <a:endParaRPr lang="fr-FR" sz="2000" b="1" dirty="0">
                <a:solidFill>
                  <a:srgbClr val="FF0000"/>
                </a:solidFill>
              </a:endParaRPr>
            </a:p>
          </p:txBody>
        </p:sp>
        <p:cxnSp>
          <p:nvCxnSpPr>
            <p:cNvPr id="13" name="Connecteur droit avec flèche 12"/>
            <p:cNvCxnSpPr>
              <a:stCxn id="12" idx="1"/>
            </p:cNvCxnSpPr>
            <p:nvPr/>
          </p:nvCxnSpPr>
          <p:spPr>
            <a:xfrm flipH="1">
              <a:off x="3074993" y="3842757"/>
              <a:ext cx="609014" cy="35394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14" name="Rectangle 2"/>
          <p:cNvSpPr txBox="1">
            <a:spLocks noChangeArrowheads="1"/>
          </p:cNvSpPr>
          <p:nvPr/>
        </p:nvSpPr>
        <p:spPr>
          <a:xfrm>
            <a:off x="457200" y="418753"/>
            <a:ext cx="8229600" cy="561975"/>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539750" indent="-539750" algn="l" eaLnBrk="1" hangingPunct="1">
              <a:defRPr/>
            </a:pPr>
            <a:r>
              <a:rPr lang="fr-FR" sz="3000" b="1" dirty="0" smtClean="0">
                <a:solidFill>
                  <a:schemeClr val="accent6"/>
                </a:solidFill>
              </a:rPr>
              <a:t>3. Et le stress ?</a:t>
            </a:r>
          </a:p>
        </p:txBody>
      </p:sp>
    </p:spTree>
    <p:extLst>
      <p:ext uri="{BB962C8B-B14F-4D97-AF65-F5344CB8AC3E}">
        <p14:creationId xmlns="" xmlns:p14="http://schemas.microsoft.com/office/powerpoint/2010/main" val="3321551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E20CBF93-8C6B-408B-A54A-D6F7FDDE0A74}" type="slidenum">
              <a:rPr lang="fr-FR" smtClean="0"/>
              <a:pPr>
                <a:defRPr/>
              </a:pPr>
              <a:t>23</a:t>
            </a:fld>
            <a:endParaRPr lang="fr-FR"/>
          </a:p>
        </p:txBody>
      </p:sp>
      <p:sp>
        <p:nvSpPr>
          <p:cNvPr id="3" name="Rectangle 2"/>
          <p:cNvSpPr txBox="1">
            <a:spLocks noChangeArrowheads="1"/>
          </p:cNvSpPr>
          <p:nvPr/>
        </p:nvSpPr>
        <p:spPr>
          <a:xfrm>
            <a:off x="457200" y="562769"/>
            <a:ext cx="8229600" cy="561975"/>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539750" indent="-539750" algn="l" eaLnBrk="1" hangingPunct="1">
              <a:defRPr/>
            </a:pPr>
            <a:r>
              <a:rPr lang="fr-FR" sz="3000" b="1" dirty="0" smtClean="0">
                <a:solidFill>
                  <a:schemeClr val="accent6"/>
                </a:solidFill>
              </a:rPr>
              <a:t>Autre petite conclusion intermédiaire</a:t>
            </a:r>
            <a:endParaRPr lang="fr-FR" sz="3000" b="1" dirty="0" smtClean="0">
              <a:solidFill>
                <a:schemeClr val="accent6"/>
              </a:solidFill>
            </a:endParaRPr>
          </a:p>
        </p:txBody>
      </p:sp>
      <p:sp>
        <p:nvSpPr>
          <p:cNvPr id="4" name="Rectangle 3"/>
          <p:cNvSpPr txBox="1">
            <a:spLocks noChangeArrowheads="1"/>
          </p:cNvSpPr>
          <p:nvPr/>
        </p:nvSpPr>
        <p:spPr>
          <a:xfrm>
            <a:off x="179512" y="1451694"/>
            <a:ext cx="8723312" cy="507365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r>
              <a:rPr lang="fr-FR" sz="2200" b="1" dirty="0" smtClean="0">
                <a:solidFill>
                  <a:schemeClr val="accent2"/>
                </a:solidFill>
                <a:latin typeface="Arial" pitchFamily="34" charset="0"/>
                <a:cs typeface="Arial" pitchFamily="34" charset="0"/>
              </a:rPr>
              <a:t>Le stress peut jouer sur les performances de vos élèves : </a:t>
            </a:r>
            <a:r>
              <a:rPr lang="fr-FR" sz="2200" dirty="0" smtClean="0">
                <a:latin typeface="Arial" pitchFamily="34" charset="0"/>
                <a:cs typeface="Arial" pitchFamily="34" charset="0"/>
              </a:rPr>
              <a:t>situation d’évaluation, prise de parole en public, lecture à voix haute en groupe classe voire en petit groupe, poésie, chant, mais aussi en EPS, dictées… </a:t>
            </a:r>
            <a:endParaRPr lang="fr-FR" sz="2200" dirty="0" smtClean="0">
              <a:latin typeface="Arial" pitchFamily="34" charset="0"/>
              <a:cs typeface="Arial" pitchFamily="34" charset="0"/>
            </a:endParaRPr>
          </a:p>
          <a:p>
            <a:pPr marL="0" indent="0">
              <a:buNone/>
            </a:pPr>
            <a:endParaRPr lang="fr-FR" sz="2200" dirty="0" smtClean="0">
              <a:latin typeface="Arial" pitchFamily="34" charset="0"/>
              <a:cs typeface="Arial" pitchFamily="34" charset="0"/>
            </a:endParaRPr>
          </a:p>
          <a:p>
            <a:pPr marL="0" indent="0">
              <a:buNone/>
            </a:pPr>
            <a:r>
              <a:rPr lang="fr-FR" sz="2200" b="1" dirty="0" smtClean="0">
                <a:solidFill>
                  <a:schemeClr val="accent2"/>
                </a:solidFill>
                <a:latin typeface="Arial" pitchFamily="34" charset="0"/>
                <a:cs typeface="Arial" pitchFamily="34" charset="0"/>
              </a:rPr>
              <a:t>En prenant en compte ces émotions </a:t>
            </a:r>
            <a:r>
              <a:rPr lang="fr-FR" sz="2200" b="1" dirty="0" smtClean="0">
                <a:solidFill>
                  <a:schemeClr val="accent2"/>
                </a:solidFill>
                <a:latin typeface="Arial" pitchFamily="34" charset="0"/>
                <a:cs typeface="Arial" pitchFamily="34" charset="0"/>
              </a:rPr>
              <a:t>n</a:t>
            </a:r>
            <a:r>
              <a:rPr lang="fr-FR" sz="2200" b="1" dirty="0" smtClean="0">
                <a:solidFill>
                  <a:schemeClr val="accent2"/>
                </a:solidFill>
                <a:latin typeface="Arial" pitchFamily="34" charset="0"/>
                <a:cs typeface="Arial" pitchFamily="34" charset="0"/>
              </a:rPr>
              <a:t>égatives : </a:t>
            </a:r>
            <a:r>
              <a:rPr lang="fr-FR" sz="2200" dirty="0" smtClean="0">
                <a:latin typeface="Arial" pitchFamily="34" charset="0"/>
                <a:cs typeface="Arial" pitchFamily="34" charset="0"/>
              </a:rPr>
              <a:t>Vous pourrez proposer des situations les réduisant, permettant ainsi d’évaluer la compétence réelle de l’élève. </a:t>
            </a:r>
            <a:endParaRPr lang="fr-FR" sz="2200" dirty="0" smtClean="0">
              <a:latin typeface="Arial" pitchFamily="34" charset="0"/>
              <a:cs typeface="Arial" pitchFamily="34" charset="0"/>
            </a:endParaRPr>
          </a:p>
          <a:p>
            <a:pPr marL="0" indent="0">
              <a:buNone/>
            </a:pPr>
            <a:endParaRPr lang="fr-FR" sz="2200" dirty="0" smtClean="0">
              <a:latin typeface="Arial" pitchFamily="34" charset="0"/>
              <a:cs typeface="Arial" pitchFamily="34" charset="0"/>
            </a:endParaRPr>
          </a:p>
          <a:p>
            <a:pPr marL="0" indent="0">
              <a:buNone/>
            </a:pPr>
            <a:r>
              <a:rPr lang="fr-FR" sz="2200" b="1" dirty="0" smtClean="0">
                <a:solidFill>
                  <a:schemeClr val="accent2"/>
                </a:solidFill>
                <a:latin typeface="Arial" pitchFamily="34" charset="0"/>
                <a:cs typeface="Arial" pitchFamily="34" charset="0"/>
              </a:rPr>
              <a:t>Vous ne pourrez malgré tout pas empêcher le stress : </a:t>
            </a:r>
            <a:r>
              <a:rPr lang="fr-FR" sz="2200" dirty="0" smtClean="0">
                <a:latin typeface="Arial" pitchFamily="34" charset="0"/>
                <a:cs typeface="Arial" pitchFamily="34" charset="0"/>
              </a:rPr>
              <a:t>sachez que proposer une situation nouvelle, ou nécessitant des résolutions de problème juste après une évaluation peut entraver le système cognitif…</a:t>
            </a:r>
            <a:endParaRPr lang="fr-FR" sz="2200" dirty="0" smtClean="0">
              <a:solidFill>
                <a:schemeClr val="accent2"/>
              </a:solidFill>
              <a:latin typeface="Arial" pitchFamily="34" charset="0"/>
              <a:cs typeface="Arial" pitchFamily="34" charset="0"/>
            </a:endParaRPr>
          </a:p>
          <a:p>
            <a:pPr marL="0" indent="0">
              <a:buNone/>
            </a:pPr>
            <a:endParaRPr lang="fr-FR" sz="2200" dirty="0" smtClean="0">
              <a:latin typeface="Arial" pitchFamily="34" charset="0"/>
              <a:cs typeface="Arial" pitchFamily="34" charset="0"/>
            </a:endParaRPr>
          </a:p>
          <a:p>
            <a:pPr marL="0" indent="0">
              <a:buNone/>
            </a:pPr>
            <a:endParaRPr lang="fr-FR" sz="2200" dirty="0" smtClean="0">
              <a:latin typeface="Arial" pitchFamily="34" charset="0"/>
              <a:cs typeface="Arial" pitchFamily="34" charset="0"/>
            </a:endParaRPr>
          </a:p>
          <a:p>
            <a:pPr marL="0" indent="0">
              <a:buNone/>
            </a:pPr>
            <a:endParaRPr lang="fr-FR" sz="2200" dirty="0" smtClean="0">
              <a:latin typeface="Arial" pitchFamily="34" charset="0"/>
              <a:cs typeface="Arial" pitchFamily="34" charset="0"/>
            </a:endParaRPr>
          </a:p>
          <a:p>
            <a:pPr marL="0" indent="0">
              <a:buNone/>
            </a:pPr>
            <a:endParaRPr lang="fr-FR" sz="2200"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E20CBF93-8C6B-408B-A54A-D6F7FDDE0A74}" type="slidenum">
              <a:rPr lang="fr-FR" smtClean="0"/>
              <a:pPr>
                <a:defRPr/>
              </a:pPr>
              <a:t>24</a:t>
            </a:fld>
            <a:endParaRPr lang="fr-FR"/>
          </a:p>
        </p:txBody>
      </p:sp>
      <p:sp>
        <p:nvSpPr>
          <p:cNvPr id="4" name="Rectangle 3"/>
          <p:cNvSpPr txBox="1">
            <a:spLocks noChangeArrowheads="1"/>
          </p:cNvSpPr>
          <p:nvPr/>
        </p:nvSpPr>
        <p:spPr>
          <a:xfrm>
            <a:off x="457200" y="1268760"/>
            <a:ext cx="8435280" cy="507365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r>
              <a:rPr lang="fr-FR" sz="2400" b="1" i="1" dirty="0" smtClean="0">
                <a:solidFill>
                  <a:schemeClr val="accent1"/>
                </a:solidFill>
                <a:latin typeface="Arial" pitchFamily="34" charset="0"/>
                <a:cs typeface="Arial" pitchFamily="34" charset="0"/>
              </a:rPr>
              <a:t>Définition (Roland VIAU, 1997) :</a:t>
            </a:r>
          </a:p>
          <a:p>
            <a:pPr marL="0" indent="0">
              <a:buNone/>
            </a:pPr>
            <a:r>
              <a:rPr lang="fr-FR" sz="2400" dirty="0" smtClean="0">
                <a:latin typeface="Arial" pitchFamily="34" charset="0"/>
                <a:cs typeface="Arial" pitchFamily="34" charset="0"/>
              </a:rPr>
              <a:t>En contexte scolaire, état </a:t>
            </a:r>
            <a:r>
              <a:rPr lang="fr-FR" sz="2400" b="1" dirty="0" smtClean="0">
                <a:latin typeface="Arial" pitchFamily="34" charset="0"/>
                <a:cs typeface="Arial" pitchFamily="34" charset="0"/>
              </a:rPr>
              <a:t>dynamique</a:t>
            </a:r>
            <a:r>
              <a:rPr lang="fr-FR" sz="2400" dirty="0" smtClean="0">
                <a:latin typeface="Arial" pitchFamily="34" charset="0"/>
                <a:cs typeface="Arial" pitchFamily="34" charset="0"/>
              </a:rPr>
              <a:t> qui a ses origines dans les </a:t>
            </a:r>
            <a:r>
              <a:rPr lang="fr-FR" sz="2400" b="1" dirty="0" smtClean="0">
                <a:latin typeface="Arial" pitchFamily="34" charset="0"/>
                <a:cs typeface="Arial" pitchFamily="34" charset="0"/>
              </a:rPr>
              <a:t>perceptions qu’un élève a de lui-même </a:t>
            </a:r>
            <a:r>
              <a:rPr lang="fr-FR" sz="2400" dirty="0" smtClean="0">
                <a:latin typeface="Arial" pitchFamily="34" charset="0"/>
                <a:cs typeface="Arial" pitchFamily="34" charset="0"/>
              </a:rPr>
              <a:t>et </a:t>
            </a:r>
            <a:r>
              <a:rPr lang="fr-FR" sz="2400" b="1" dirty="0" smtClean="0">
                <a:latin typeface="Arial" pitchFamily="34" charset="0"/>
                <a:cs typeface="Arial" pitchFamily="34" charset="0"/>
              </a:rPr>
              <a:t>de son environnement</a:t>
            </a:r>
            <a:r>
              <a:rPr lang="fr-FR" sz="2400" dirty="0" smtClean="0">
                <a:latin typeface="Arial" pitchFamily="34" charset="0"/>
                <a:cs typeface="Arial" pitchFamily="34" charset="0"/>
              </a:rPr>
              <a:t> et qui l’incite à choisir une activité, à s’y </a:t>
            </a:r>
            <a:r>
              <a:rPr lang="fr-FR" sz="2400" b="1" dirty="0" smtClean="0">
                <a:latin typeface="Arial" pitchFamily="34" charset="0"/>
                <a:cs typeface="Arial" pitchFamily="34" charset="0"/>
              </a:rPr>
              <a:t>engager</a:t>
            </a:r>
            <a:r>
              <a:rPr lang="fr-FR" sz="2400" dirty="0" smtClean="0">
                <a:latin typeface="Arial" pitchFamily="34" charset="0"/>
                <a:cs typeface="Arial" pitchFamily="34" charset="0"/>
              </a:rPr>
              <a:t> et à </a:t>
            </a:r>
            <a:r>
              <a:rPr lang="fr-FR" sz="2400" b="1" dirty="0" smtClean="0">
                <a:latin typeface="Arial" pitchFamily="34" charset="0"/>
                <a:cs typeface="Arial" pitchFamily="34" charset="0"/>
              </a:rPr>
              <a:t>persévérer</a:t>
            </a:r>
            <a:r>
              <a:rPr lang="fr-FR" sz="2400" dirty="0" smtClean="0">
                <a:latin typeface="Arial" pitchFamily="34" charset="0"/>
                <a:cs typeface="Arial" pitchFamily="34" charset="0"/>
              </a:rPr>
              <a:t> dans son accomplissement afin d’atteindre un </a:t>
            </a:r>
            <a:r>
              <a:rPr lang="fr-FR" sz="2400" b="1" dirty="0" smtClean="0">
                <a:latin typeface="Arial" pitchFamily="34" charset="0"/>
                <a:cs typeface="Arial" pitchFamily="34" charset="0"/>
              </a:rPr>
              <a:t>but</a:t>
            </a:r>
            <a:r>
              <a:rPr lang="fr-FR" sz="2400" dirty="0" smtClean="0">
                <a:latin typeface="Arial" pitchFamily="34" charset="0"/>
                <a:cs typeface="Arial" pitchFamily="34" charset="0"/>
              </a:rPr>
              <a:t>.</a:t>
            </a:r>
          </a:p>
          <a:p>
            <a:pPr marL="0" indent="0">
              <a:buNone/>
            </a:pPr>
            <a:endParaRPr lang="fr-FR" sz="2400" dirty="0" smtClean="0">
              <a:latin typeface="Arial" pitchFamily="34" charset="0"/>
              <a:cs typeface="Arial" pitchFamily="34" charset="0"/>
            </a:endParaRPr>
          </a:p>
          <a:p>
            <a:pPr marL="0" indent="0">
              <a:buNone/>
            </a:pPr>
            <a:r>
              <a:rPr lang="fr-FR" sz="2400" b="1" dirty="0" smtClean="0">
                <a:solidFill>
                  <a:schemeClr val="accent1"/>
                </a:solidFill>
                <a:latin typeface="Arial" pitchFamily="34" charset="0"/>
                <a:cs typeface="Arial" pitchFamily="34" charset="0"/>
              </a:rPr>
              <a:t>Motivation extrinsèque </a:t>
            </a:r>
            <a:r>
              <a:rPr lang="fr-FR" sz="2400" dirty="0" smtClean="0">
                <a:latin typeface="Arial" pitchFamily="34" charset="0"/>
                <a:cs typeface="Arial" pitchFamily="34" charset="0"/>
              </a:rPr>
              <a:t>= Régie par la loi du </a:t>
            </a:r>
            <a:r>
              <a:rPr lang="fr-FR" sz="2400" dirty="0" smtClean="0">
                <a:latin typeface="Arial" pitchFamily="34" charset="0"/>
                <a:cs typeface="Arial" pitchFamily="34" charset="0"/>
              </a:rPr>
              <a:t>renforcement (récompense-punition), </a:t>
            </a:r>
            <a:r>
              <a:rPr lang="fr-FR" sz="2400" dirty="0" smtClean="0">
                <a:latin typeface="Arial" pitchFamily="34" charset="0"/>
                <a:cs typeface="Arial" pitchFamily="34" charset="0"/>
              </a:rPr>
              <a:t>la Loi, les contraintes, faire plaisir aux parents…</a:t>
            </a:r>
          </a:p>
          <a:p>
            <a:pPr marL="0" indent="0">
              <a:buNone/>
            </a:pPr>
            <a:endParaRPr lang="fr-FR" sz="2400" dirty="0" smtClean="0">
              <a:latin typeface="Arial" pitchFamily="34" charset="0"/>
              <a:cs typeface="Arial" pitchFamily="34" charset="0"/>
            </a:endParaRPr>
          </a:p>
          <a:p>
            <a:pPr marL="0" indent="0">
              <a:buNone/>
            </a:pPr>
            <a:r>
              <a:rPr lang="fr-FR" sz="2400" b="1" dirty="0" smtClean="0">
                <a:solidFill>
                  <a:schemeClr val="accent1"/>
                </a:solidFill>
                <a:latin typeface="Arial" pitchFamily="34" charset="0"/>
                <a:cs typeface="Arial" pitchFamily="34" charset="0"/>
              </a:rPr>
              <a:t>Motivation intrinsèque </a:t>
            </a:r>
            <a:r>
              <a:rPr lang="fr-FR" sz="2400" dirty="0" smtClean="0">
                <a:latin typeface="Arial" pitchFamily="34" charset="0"/>
                <a:cs typeface="Arial" pitchFamily="34" charset="0"/>
              </a:rPr>
              <a:t>= Intérêts pour l’activité elle-même, la découverte, la recherche de sensations, la curiosité</a:t>
            </a:r>
          </a:p>
          <a:p>
            <a:pPr marL="0" indent="0">
              <a:buNone/>
            </a:pPr>
            <a:endParaRPr lang="fr-FR" sz="2400" dirty="0" smtClean="0">
              <a:latin typeface="Arial" pitchFamily="34" charset="0"/>
              <a:cs typeface="Arial" pitchFamily="34" charset="0"/>
            </a:endParaRPr>
          </a:p>
        </p:txBody>
      </p:sp>
      <p:sp>
        <p:nvSpPr>
          <p:cNvPr id="14" name="Rectangle 2"/>
          <p:cNvSpPr txBox="1">
            <a:spLocks noChangeArrowheads="1"/>
          </p:cNvSpPr>
          <p:nvPr/>
        </p:nvSpPr>
        <p:spPr>
          <a:xfrm>
            <a:off x="457200" y="418753"/>
            <a:ext cx="8229600" cy="561975"/>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539750" indent="-539750" algn="l" eaLnBrk="1" hangingPunct="1">
              <a:defRPr/>
            </a:pPr>
            <a:r>
              <a:rPr lang="fr-FR" sz="3000" b="1" dirty="0" smtClean="0">
                <a:solidFill>
                  <a:schemeClr val="accent6"/>
                </a:solidFill>
              </a:rPr>
              <a:t>4. La motivation</a:t>
            </a:r>
          </a:p>
        </p:txBody>
      </p:sp>
    </p:spTree>
    <p:extLst>
      <p:ext uri="{BB962C8B-B14F-4D97-AF65-F5344CB8AC3E}">
        <p14:creationId xmlns="" xmlns:p14="http://schemas.microsoft.com/office/powerpoint/2010/main" val="3321551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E20CBF93-8C6B-408B-A54A-D6F7FDDE0A74}" type="slidenum">
              <a:rPr lang="fr-FR" smtClean="0"/>
              <a:pPr>
                <a:defRPr/>
              </a:pPr>
              <a:t>25</a:t>
            </a:fld>
            <a:endParaRPr lang="fr-FR"/>
          </a:p>
        </p:txBody>
      </p:sp>
      <p:sp>
        <p:nvSpPr>
          <p:cNvPr id="3" name="ZoneTexte 2"/>
          <p:cNvSpPr txBox="1"/>
          <p:nvPr/>
        </p:nvSpPr>
        <p:spPr>
          <a:xfrm>
            <a:off x="395536" y="1268760"/>
            <a:ext cx="8640960" cy="2308324"/>
          </a:xfrm>
          <a:prstGeom prst="rect">
            <a:avLst/>
          </a:prstGeom>
          <a:noFill/>
        </p:spPr>
        <p:txBody>
          <a:bodyPr wrap="square" rtlCol="0">
            <a:spAutoFit/>
          </a:bodyPr>
          <a:lstStyle/>
          <a:p>
            <a:r>
              <a:rPr lang="fr-FR" sz="2400" b="1" i="1" dirty="0" smtClean="0">
                <a:solidFill>
                  <a:schemeClr val="accent1"/>
                </a:solidFill>
                <a:latin typeface="Arial" panose="020B0604020202020204" pitchFamily="34" charset="0"/>
                <a:cs typeface="Arial" panose="020B0604020202020204" pitchFamily="34" charset="0"/>
              </a:rPr>
              <a:t>Plusieurs théories de la motivation :</a:t>
            </a:r>
          </a:p>
          <a:p>
            <a:endParaRPr lang="fr-FR" sz="2400" dirty="0" smtClean="0">
              <a:latin typeface="Arial" panose="020B0604020202020204" pitchFamily="34" charset="0"/>
              <a:cs typeface="Arial" panose="020B0604020202020204" pitchFamily="34" charset="0"/>
            </a:endParaRPr>
          </a:p>
          <a:p>
            <a:r>
              <a:rPr lang="fr-FR" sz="2400" dirty="0" smtClean="0">
                <a:latin typeface="Arial" panose="020B0604020202020204" pitchFamily="34" charset="0"/>
                <a:cs typeface="Arial" panose="020B0604020202020204" pitchFamily="34" charset="0"/>
              </a:rPr>
              <a:t>Théorie du sentiment d’</a:t>
            </a:r>
            <a:r>
              <a:rPr lang="fr-FR" sz="2400" b="1" dirty="0" smtClean="0">
                <a:solidFill>
                  <a:schemeClr val="accent2"/>
                </a:solidFill>
                <a:latin typeface="Arial" panose="020B0604020202020204" pitchFamily="34" charset="0"/>
                <a:cs typeface="Arial" panose="020B0604020202020204" pitchFamily="34" charset="0"/>
              </a:rPr>
              <a:t>auto-efficacité perçue </a:t>
            </a:r>
            <a:r>
              <a:rPr lang="fr-FR" sz="2400" dirty="0" smtClean="0">
                <a:latin typeface="Arial" panose="020B0604020202020204" pitchFamily="34" charset="0"/>
                <a:cs typeface="Arial" panose="020B0604020202020204" pitchFamily="34" charset="0"/>
              </a:rPr>
              <a:t>(</a:t>
            </a:r>
            <a:r>
              <a:rPr lang="fr-FR" sz="2400" dirty="0" err="1" smtClean="0">
                <a:latin typeface="Arial" panose="020B0604020202020204" pitchFamily="34" charset="0"/>
                <a:cs typeface="Arial" panose="020B0604020202020204" pitchFamily="34" charset="0"/>
              </a:rPr>
              <a:t>Bandura</a:t>
            </a:r>
            <a:r>
              <a:rPr lang="fr-FR" sz="2400" dirty="0" smtClean="0">
                <a:latin typeface="Arial" panose="020B0604020202020204" pitchFamily="34" charset="0"/>
                <a:cs typeface="Arial" panose="020B0604020202020204" pitchFamily="34" charset="0"/>
              </a:rPr>
              <a:t>, 1980) : le besoin de sentir que l’on maîtrise son sujet permet une plus grande réussite, mais aussi une plus grande persévérance. </a:t>
            </a:r>
          </a:p>
        </p:txBody>
      </p:sp>
      <p:sp>
        <p:nvSpPr>
          <p:cNvPr id="4" name="Rectangle 2"/>
          <p:cNvSpPr txBox="1">
            <a:spLocks noChangeArrowheads="1"/>
          </p:cNvSpPr>
          <p:nvPr/>
        </p:nvSpPr>
        <p:spPr>
          <a:xfrm>
            <a:off x="457200" y="418753"/>
            <a:ext cx="8229600" cy="561975"/>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539750" indent="-539750" algn="l" eaLnBrk="1" hangingPunct="1">
              <a:defRPr/>
            </a:pPr>
            <a:r>
              <a:rPr lang="fr-FR" sz="3000" b="1" dirty="0" smtClean="0">
                <a:solidFill>
                  <a:schemeClr val="accent6"/>
                </a:solidFill>
              </a:rPr>
              <a:t>4. La motivation</a:t>
            </a:r>
          </a:p>
        </p:txBody>
      </p:sp>
      <p:sp>
        <p:nvSpPr>
          <p:cNvPr id="5" name="ZoneTexte 4"/>
          <p:cNvSpPr txBox="1"/>
          <p:nvPr/>
        </p:nvSpPr>
        <p:spPr>
          <a:xfrm>
            <a:off x="395536" y="3847688"/>
            <a:ext cx="8640960" cy="2677656"/>
          </a:xfrm>
          <a:prstGeom prst="rect">
            <a:avLst/>
          </a:prstGeom>
          <a:noFill/>
        </p:spPr>
        <p:txBody>
          <a:bodyPr wrap="square" rtlCol="0">
            <a:spAutoFit/>
          </a:bodyPr>
          <a:lstStyle/>
          <a:p>
            <a:r>
              <a:rPr lang="fr-FR" sz="2400" dirty="0" err="1" smtClean="0">
                <a:latin typeface="Arial" panose="020B0604020202020204" pitchFamily="34" charset="0"/>
                <a:cs typeface="Arial" panose="020B0604020202020204" pitchFamily="34" charset="0"/>
              </a:rPr>
              <a:t>Bandura</a:t>
            </a:r>
            <a:r>
              <a:rPr lang="fr-FR" sz="2400" dirty="0" smtClean="0">
                <a:latin typeface="Arial" panose="020B0604020202020204" pitchFamily="34" charset="0"/>
                <a:cs typeface="Arial" panose="020B0604020202020204" pitchFamily="34" charset="0"/>
              </a:rPr>
              <a:t> et </a:t>
            </a:r>
            <a:r>
              <a:rPr lang="fr-FR" sz="2400" dirty="0" err="1" smtClean="0">
                <a:latin typeface="Arial" panose="020B0604020202020204" pitchFamily="34" charset="0"/>
                <a:cs typeface="Arial" panose="020B0604020202020204" pitchFamily="34" charset="0"/>
              </a:rPr>
              <a:t>Cervone</a:t>
            </a:r>
            <a:r>
              <a:rPr lang="fr-FR" sz="2400" dirty="0" smtClean="0">
                <a:latin typeface="Arial" panose="020B0604020202020204" pitchFamily="34" charset="0"/>
                <a:cs typeface="Arial" panose="020B0604020202020204" pitchFamily="34" charset="0"/>
              </a:rPr>
              <a:t> (1983) : 4 groupes d’étudiants de 20 ans</a:t>
            </a:r>
          </a:p>
          <a:p>
            <a:pPr marL="342900" indent="-342900">
              <a:buFontTx/>
              <a:buChar char="-"/>
            </a:pPr>
            <a:r>
              <a:rPr lang="fr-FR" sz="2400" b="1" dirty="0" smtClean="0">
                <a:solidFill>
                  <a:schemeClr val="accent2"/>
                </a:solidFill>
                <a:latin typeface="Arial" panose="020B0604020202020204" pitchFamily="34" charset="0"/>
                <a:cs typeface="Arial" panose="020B0604020202020204" pitchFamily="34" charset="0"/>
              </a:rPr>
              <a:t>But seul</a:t>
            </a:r>
            <a:r>
              <a:rPr lang="fr-FR" sz="2400" dirty="0" smtClean="0">
                <a:solidFill>
                  <a:schemeClr val="accent2"/>
                </a:solidFill>
                <a:latin typeface="Arial" panose="020B0604020202020204" pitchFamily="34" charset="0"/>
                <a:cs typeface="Arial" panose="020B0604020202020204" pitchFamily="34" charset="0"/>
              </a:rPr>
              <a:t> </a:t>
            </a:r>
            <a:r>
              <a:rPr lang="fr-FR" sz="2400" dirty="0" smtClean="0">
                <a:latin typeface="Arial" panose="020B0604020202020204" pitchFamily="34" charset="0"/>
                <a:cs typeface="Arial" panose="020B0604020202020204" pitchFamily="34" charset="0"/>
              </a:rPr>
              <a:t>= soulever à chaque séance 40% de plus que la séance précédente</a:t>
            </a:r>
          </a:p>
          <a:p>
            <a:pPr marL="342900" indent="-342900">
              <a:buFontTx/>
              <a:buChar char="-"/>
            </a:pPr>
            <a:r>
              <a:rPr lang="fr-FR" sz="2400" b="1" dirty="0" smtClean="0">
                <a:solidFill>
                  <a:schemeClr val="accent2"/>
                </a:solidFill>
                <a:latin typeface="Arial" panose="020B0604020202020204" pitchFamily="34" charset="0"/>
                <a:cs typeface="Arial" panose="020B0604020202020204" pitchFamily="34" charset="0"/>
              </a:rPr>
              <a:t>Feedback seul </a:t>
            </a:r>
            <a:r>
              <a:rPr lang="fr-FR" sz="2400" dirty="0" smtClean="0">
                <a:latin typeface="Arial" panose="020B0604020202020204" pitchFamily="34" charset="0"/>
                <a:cs typeface="Arial" panose="020B0604020202020204" pitchFamily="34" charset="0"/>
              </a:rPr>
              <a:t>= après chaque séance, on dit à l’étudiant qu’il a progressé de 24% (fictif mais encourageant)</a:t>
            </a:r>
          </a:p>
          <a:p>
            <a:pPr marL="342900" indent="-342900">
              <a:buFontTx/>
              <a:buChar char="-"/>
            </a:pPr>
            <a:r>
              <a:rPr lang="fr-FR" sz="2400" b="1" dirty="0" smtClean="0">
                <a:solidFill>
                  <a:schemeClr val="accent2"/>
                </a:solidFill>
                <a:latin typeface="Arial" panose="020B0604020202020204" pitchFamily="34" charset="0"/>
                <a:cs typeface="Arial" panose="020B0604020202020204" pitchFamily="34" charset="0"/>
              </a:rPr>
              <a:t>But + Feedback</a:t>
            </a:r>
          </a:p>
          <a:p>
            <a:pPr marL="342900" indent="-342900">
              <a:buFontTx/>
              <a:buChar char="-"/>
            </a:pPr>
            <a:r>
              <a:rPr lang="fr-FR" sz="2400" b="1" dirty="0" smtClean="0">
                <a:solidFill>
                  <a:schemeClr val="accent2"/>
                </a:solidFill>
                <a:latin typeface="Arial" panose="020B0604020202020204" pitchFamily="34" charset="0"/>
                <a:cs typeface="Arial" panose="020B0604020202020204" pitchFamily="34" charset="0"/>
              </a:rPr>
              <a:t>Contrôle</a:t>
            </a:r>
            <a:r>
              <a:rPr lang="fr-FR" sz="2400" dirty="0" smtClean="0">
                <a:latin typeface="Arial" panose="020B0604020202020204" pitchFamily="34" charset="0"/>
                <a:cs typeface="Arial" panose="020B0604020202020204" pitchFamily="34" charset="0"/>
              </a:rPr>
              <a:t> = aucun retour ni aucun objectif précis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91AA8003-EFC7-45B1-B86F-6714E08C2902}" type="slidenum">
              <a:rPr lang="fr-FR" smtClean="0"/>
              <a:pPr>
                <a:defRPr/>
              </a:pPr>
              <a:t>26</a:t>
            </a:fld>
            <a:endParaRPr lang="fr-FR"/>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xmlns="" val="1188622807"/>
              </p:ext>
            </p:extLst>
          </p:nvPr>
        </p:nvGraphicFramePr>
        <p:xfrm>
          <a:off x="395536" y="1412776"/>
          <a:ext cx="8229600" cy="4324350"/>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2"/>
          <p:cNvSpPr txBox="1">
            <a:spLocks noChangeArrowheads="1"/>
          </p:cNvSpPr>
          <p:nvPr/>
        </p:nvSpPr>
        <p:spPr>
          <a:xfrm>
            <a:off x="457200" y="418753"/>
            <a:ext cx="8229600" cy="561975"/>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539750" indent="-539750" algn="l" eaLnBrk="1" hangingPunct="1">
              <a:defRPr/>
            </a:pPr>
            <a:r>
              <a:rPr lang="fr-FR" sz="3000" b="1" dirty="0" smtClean="0">
                <a:solidFill>
                  <a:schemeClr val="accent6"/>
                </a:solidFill>
              </a:rPr>
              <a:t>4. La motivation</a:t>
            </a:r>
          </a:p>
        </p:txBody>
      </p:sp>
      <p:sp>
        <p:nvSpPr>
          <p:cNvPr id="7" name="ZoneTexte 6"/>
          <p:cNvSpPr txBox="1"/>
          <p:nvPr/>
        </p:nvSpPr>
        <p:spPr>
          <a:xfrm>
            <a:off x="683568" y="5733256"/>
            <a:ext cx="8136904" cy="646331"/>
          </a:xfrm>
          <a:prstGeom prst="rect">
            <a:avLst/>
          </a:prstGeom>
          <a:noFill/>
        </p:spPr>
        <p:txBody>
          <a:bodyPr wrap="square" rtlCol="0">
            <a:spAutoFit/>
          </a:bodyPr>
          <a:lstStyle/>
          <a:p>
            <a:pPr algn="ctr"/>
            <a:r>
              <a:rPr lang="fr-FR" b="1" i="1" dirty="0" smtClean="0"/>
              <a:t>Pourcentage d’amélioration de la performance (poids soulevé) en fonction des groupes en fin d’expérience. </a:t>
            </a:r>
            <a:endParaRPr lang="fr-FR" b="1" i="1"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2099D537-07B6-42DF-86A0-DF73EF38FA07}" type="slidenum">
              <a:rPr lang="fr-FR" smtClean="0"/>
              <a:pPr/>
              <a:t>27</a:t>
            </a:fld>
            <a:endParaRPr lang="fr-FR"/>
          </a:p>
        </p:txBody>
      </p:sp>
      <p:sp>
        <p:nvSpPr>
          <p:cNvPr id="4" name="ZoneTexte 3"/>
          <p:cNvSpPr txBox="1"/>
          <p:nvPr/>
        </p:nvSpPr>
        <p:spPr>
          <a:xfrm>
            <a:off x="395536" y="1340768"/>
            <a:ext cx="8640960" cy="1446550"/>
          </a:xfrm>
          <a:prstGeom prst="rect">
            <a:avLst/>
          </a:prstGeom>
          <a:noFill/>
        </p:spPr>
        <p:txBody>
          <a:bodyPr wrap="square" rtlCol="0">
            <a:spAutoFit/>
          </a:bodyPr>
          <a:lstStyle/>
          <a:p>
            <a:r>
              <a:rPr lang="fr-FR" sz="2200" dirty="0" err="1" smtClean="0">
                <a:latin typeface="Arial" panose="020B0604020202020204" pitchFamily="34" charset="0"/>
                <a:cs typeface="Arial" panose="020B0604020202020204" pitchFamily="34" charset="0"/>
              </a:rPr>
              <a:t>Bandura</a:t>
            </a:r>
            <a:r>
              <a:rPr lang="fr-FR" sz="2200" dirty="0" smtClean="0">
                <a:latin typeface="Arial" panose="020B0604020202020204" pitchFamily="34" charset="0"/>
                <a:cs typeface="Arial" panose="020B0604020202020204" pitchFamily="34" charset="0"/>
              </a:rPr>
              <a:t> &amp; </a:t>
            </a:r>
            <a:r>
              <a:rPr lang="fr-FR" sz="2200" dirty="0" err="1" smtClean="0">
                <a:latin typeface="Arial" panose="020B0604020202020204" pitchFamily="34" charset="0"/>
                <a:cs typeface="Arial" panose="020B0604020202020204" pitchFamily="34" charset="0"/>
              </a:rPr>
              <a:t>Schunk</a:t>
            </a:r>
            <a:r>
              <a:rPr lang="fr-FR" sz="2200" dirty="0" smtClean="0">
                <a:latin typeface="Arial" panose="020B0604020202020204" pitchFamily="34" charset="0"/>
                <a:cs typeface="Arial" panose="020B0604020202020204" pitchFamily="34" charset="0"/>
              </a:rPr>
              <a:t> (1981) : Session d’accompagnement mené auprès d’enfants de 8 ans faibles en maths à l’aide de cahiers d’auto-formation de 258 exercices de soustractions.</a:t>
            </a:r>
          </a:p>
          <a:p>
            <a:r>
              <a:rPr lang="fr-FR" sz="2200" b="1" dirty="0" smtClean="0">
                <a:solidFill>
                  <a:srgbClr val="0070C0"/>
                </a:solidFill>
                <a:latin typeface="Arial" panose="020B0604020202020204" pitchFamily="34" charset="0"/>
                <a:cs typeface="Arial" panose="020B0604020202020204" pitchFamily="34" charset="0"/>
              </a:rPr>
              <a:t> </a:t>
            </a:r>
          </a:p>
        </p:txBody>
      </p:sp>
      <p:sp>
        <p:nvSpPr>
          <p:cNvPr id="8" name="ZoneTexte 7"/>
          <p:cNvSpPr txBox="1"/>
          <p:nvPr/>
        </p:nvSpPr>
        <p:spPr>
          <a:xfrm>
            <a:off x="395536" y="2708920"/>
            <a:ext cx="8640960" cy="3816429"/>
          </a:xfrm>
          <a:prstGeom prst="rect">
            <a:avLst/>
          </a:prstGeom>
          <a:noFill/>
        </p:spPr>
        <p:txBody>
          <a:bodyPr wrap="square" rtlCol="0">
            <a:spAutoFit/>
          </a:bodyPr>
          <a:lstStyle/>
          <a:p>
            <a:r>
              <a:rPr lang="fr-FR" sz="2200" dirty="0" smtClean="0">
                <a:latin typeface="Arial" panose="020B0604020202020204" pitchFamily="34" charset="0"/>
                <a:cs typeface="Arial" panose="020B0604020202020204" pitchFamily="34" charset="0"/>
              </a:rPr>
              <a:t>2 groupes :</a:t>
            </a:r>
          </a:p>
          <a:p>
            <a:r>
              <a:rPr lang="fr-FR" sz="2200" b="1" dirty="0" smtClean="0">
                <a:solidFill>
                  <a:schemeClr val="accent2"/>
                </a:solidFill>
                <a:latin typeface="Arial" panose="020B0604020202020204" pitchFamily="34" charset="0"/>
                <a:cs typeface="Arial" panose="020B0604020202020204" pitchFamily="34" charset="0"/>
              </a:rPr>
              <a:t>But proche </a:t>
            </a:r>
            <a:r>
              <a:rPr lang="fr-FR" sz="2200" dirty="0" smtClean="0">
                <a:latin typeface="Arial" panose="020B0604020202020204" pitchFamily="34" charset="0"/>
                <a:cs typeface="Arial" panose="020B0604020202020204" pitchFamily="34" charset="0"/>
              </a:rPr>
              <a:t>= faire 6 pages du cahier dans la session</a:t>
            </a:r>
          </a:p>
          <a:p>
            <a:r>
              <a:rPr lang="fr-FR" sz="2200" b="1" dirty="0" smtClean="0">
                <a:solidFill>
                  <a:schemeClr val="accent2"/>
                </a:solidFill>
                <a:latin typeface="Arial" panose="020B0604020202020204" pitchFamily="34" charset="0"/>
                <a:cs typeface="Arial" panose="020B0604020202020204" pitchFamily="34" charset="0"/>
              </a:rPr>
              <a:t>But lointain </a:t>
            </a:r>
            <a:r>
              <a:rPr lang="fr-FR" sz="2200" dirty="0" smtClean="0">
                <a:latin typeface="Arial" panose="020B0604020202020204" pitchFamily="34" charset="0"/>
                <a:cs typeface="Arial" panose="020B0604020202020204" pitchFamily="34" charset="0"/>
              </a:rPr>
              <a:t>= faire 42 pages du cahier dans la session</a:t>
            </a:r>
          </a:p>
          <a:p>
            <a:endParaRPr lang="fr-FR" sz="2200" dirty="0" smtClean="0">
              <a:latin typeface="Arial" panose="020B0604020202020204" pitchFamily="34" charset="0"/>
              <a:cs typeface="Arial" panose="020B0604020202020204" pitchFamily="34" charset="0"/>
            </a:endParaRPr>
          </a:p>
          <a:p>
            <a:r>
              <a:rPr lang="fr-FR" sz="2200" dirty="0" smtClean="0">
                <a:latin typeface="Arial" panose="020B0604020202020204" pitchFamily="34" charset="0"/>
                <a:cs typeface="Arial" panose="020B0604020202020204" pitchFamily="34" charset="0"/>
              </a:rPr>
              <a:t>1- Les enfants montrent un </a:t>
            </a:r>
            <a:r>
              <a:rPr lang="fr-FR" sz="2200" b="1" dirty="0" smtClean="0">
                <a:solidFill>
                  <a:schemeClr val="accent2"/>
                </a:solidFill>
                <a:latin typeface="Arial" panose="020B0604020202020204" pitchFamily="34" charset="0"/>
                <a:cs typeface="Arial" panose="020B0604020202020204" pitchFamily="34" charset="0"/>
              </a:rPr>
              <a:t>sentiment d’auto-efficacité plus élevé</a:t>
            </a:r>
            <a:r>
              <a:rPr lang="fr-FR" sz="2200" dirty="0" smtClean="0">
                <a:solidFill>
                  <a:schemeClr val="accent2"/>
                </a:solidFill>
                <a:latin typeface="Arial" panose="020B0604020202020204" pitchFamily="34" charset="0"/>
                <a:cs typeface="Arial" panose="020B0604020202020204" pitchFamily="34" charset="0"/>
              </a:rPr>
              <a:t> </a:t>
            </a:r>
            <a:r>
              <a:rPr lang="fr-FR" sz="2200" dirty="0" smtClean="0">
                <a:latin typeface="Arial" panose="020B0604020202020204" pitchFamily="34" charset="0"/>
                <a:cs typeface="Arial" panose="020B0604020202020204" pitchFamily="34" charset="0"/>
              </a:rPr>
              <a:t>lorsque le but est proche que lorsqu’il est lointain.</a:t>
            </a:r>
          </a:p>
          <a:p>
            <a:r>
              <a:rPr lang="fr-FR" sz="2200" dirty="0" smtClean="0">
                <a:latin typeface="Arial" panose="020B0604020202020204" pitchFamily="34" charset="0"/>
                <a:cs typeface="Arial" panose="020B0604020202020204" pitchFamily="34" charset="0"/>
              </a:rPr>
              <a:t>2- Leurs </a:t>
            </a:r>
            <a:r>
              <a:rPr lang="fr-FR" sz="2200" b="1" dirty="0" smtClean="0">
                <a:solidFill>
                  <a:schemeClr val="accent2"/>
                </a:solidFill>
                <a:latin typeface="Arial" panose="020B0604020202020204" pitchFamily="34" charset="0"/>
                <a:cs typeface="Arial" panose="020B0604020202020204" pitchFamily="34" charset="0"/>
              </a:rPr>
              <a:t>performances sont meilleures </a:t>
            </a:r>
            <a:r>
              <a:rPr lang="fr-FR" sz="2200" dirty="0" smtClean="0">
                <a:latin typeface="Arial" panose="020B0604020202020204" pitchFamily="34" charset="0"/>
                <a:cs typeface="Arial" panose="020B0604020202020204" pitchFamily="34" charset="0"/>
              </a:rPr>
              <a:t>en termes de nombre de problèmes résolus lorsque le but est proche.</a:t>
            </a:r>
          </a:p>
          <a:p>
            <a:r>
              <a:rPr lang="fr-FR" sz="2200" dirty="0" smtClean="0">
                <a:latin typeface="Arial" panose="020B0604020202020204" pitchFamily="34" charset="0"/>
                <a:cs typeface="Arial" panose="020B0604020202020204" pitchFamily="34" charset="0"/>
              </a:rPr>
              <a:t>3- En situation de choix (cahier ou codes), les enfants ayant eu un but proche </a:t>
            </a:r>
            <a:r>
              <a:rPr lang="fr-FR" sz="2200" b="1" dirty="0" smtClean="0">
                <a:solidFill>
                  <a:schemeClr val="accent2"/>
                </a:solidFill>
                <a:latin typeface="Arial" panose="020B0604020202020204" pitchFamily="34" charset="0"/>
                <a:cs typeface="Arial" panose="020B0604020202020204" pitchFamily="34" charset="0"/>
              </a:rPr>
              <a:t>choisissent librement d’effectuer des soustractions</a:t>
            </a:r>
            <a:r>
              <a:rPr lang="fr-FR" sz="2200" dirty="0" smtClean="0">
                <a:latin typeface="Arial" panose="020B0604020202020204" pitchFamily="34" charset="0"/>
                <a:cs typeface="Arial" panose="020B0604020202020204" pitchFamily="34" charset="0"/>
              </a:rPr>
              <a:t>, contrairement aux enfants ayant eu un but lointain.</a:t>
            </a:r>
          </a:p>
        </p:txBody>
      </p:sp>
      <p:sp>
        <p:nvSpPr>
          <p:cNvPr id="9" name="Rectangle 2"/>
          <p:cNvSpPr txBox="1">
            <a:spLocks noChangeArrowheads="1"/>
          </p:cNvSpPr>
          <p:nvPr/>
        </p:nvSpPr>
        <p:spPr>
          <a:xfrm>
            <a:off x="457200" y="418753"/>
            <a:ext cx="8229600" cy="561975"/>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539750" indent="-539750" algn="l" eaLnBrk="1" hangingPunct="1">
              <a:defRPr/>
            </a:pPr>
            <a:r>
              <a:rPr lang="fr-FR" sz="3000" b="1" dirty="0" smtClean="0">
                <a:solidFill>
                  <a:schemeClr val="accent6"/>
                </a:solidFill>
              </a:rPr>
              <a:t>4. La motivation</a:t>
            </a:r>
          </a:p>
        </p:txBody>
      </p:sp>
    </p:spTree>
    <p:extLst>
      <p:ext uri="{BB962C8B-B14F-4D97-AF65-F5344CB8AC3E}">
        <p14:creationId xmlns:p14="http://schemas.microsoft.com/office/powerpoint/2010/main" xmlns="" val="629251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2099D537-07B6-42DF-86A0-DF73EF38FA07}" type="slidenum">
              <a:rPr lang="fr-FR" smtClean="0"/>
              <a:pPr/>
              <a:t>28</a:t>
            </a:fld>
            <a:endParaRPr lang="fr-FR"/>
          </a:p>
        </p:txBody>
      </p:sp>
      <p:sp>
        <p:nvSpPr>
          <p:cNvPr id="8" name="Rectangle 2"/>
          <p:cNvSpPr txBox="1">
            <a:spLocks noChangeArrowheads="1"/>
          </p:cNvSpPr>
          <p:nvPr/>
        </p:nvSpPr>
        <p:spPr>
          <a:xfrm>
            <a:off x="457200" y="418753"/>
            <a:ext cx="8229600" cy="561975"/>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539750" indent="-539750" algn="l" eaLnBrk="1" hangingPunct="1">
              <a:defRPr/>
            </a:pPr>
            <a:r>
              <a:rPr lang="fr-FR" sz="3000" b="1" dirty="0" smtClean="0">
                <a:solidFill>
                  <a:schemeClr val="accent6"/>
                </a:solidFill>
              </a:rPr>
              <a:t>4. La motivation</a:t>
            </a:r>
          </a:p>
        </p:txBody>
      </p:sp>
      <p:sp>
        <p:nvSpPr>
          <p:cNvPr id="12" name="Rectangle 11"/>
          <p:cNvSpPr/>
          <p:nvPr/>
        </p:nvSpPr>
        <p:spPr>
          <a:xfrm>
            <a:off x="179512" y="1484784"/>
            <a:ext cx="8892480" cy="4893647"/>
          </a:xfrm>
          <a:prstGeom prst="rect">
            <a:avLst/>
          </a:prstGeom>
        </p:spPr>
        <p:txBody>
          <a:bodyPr wrap="square">
            <a:spAutoFit/>
          </a:bodyPr>
          <a:lstStyle/>
          <a:p>
            <a:r>
              <a:rPr lang="fr-FR" sz="2400" dirty="0" smtClean="0">
                <a:latin typeface="Arial" pitchFamily="34" charset="0"/>
                <a:cs typeface="Arial" pitchFamily="34" charset="0"/>
              </a:rPr>
              <a:t>Théorie du </a:t>
            </a:r>
            <a:r>
              <a:rPr lang="fr-FR" sz="2400" b="1" dirty="0" smtClean="0">
                <a:solidFill>
                  <a:schemeClr val="accent2"/>
                </a:solidFill>
                <a:latin typeface="Arial" pitchFamily="34" charset="0"/>
                <a:cs typeface="Arial" pitchFamily="34" charset="0"/>
              </a:rPr>
              <a:t>besoin d’auto-détermination </a:t>
            </a:r>
            <a:r>
              <a:rPr lang="fr-FR" sz="2400" dirty="0" smtClean="0">
                <a:latin typeface="Arial" pitchFamily="34" charset="0"/>
                <a:cs typeface="Arial" pitchFamily="34" charset="0"/>
              </a:rPr>
              <a:t>(</a:t>
            </a:r>
            <a:r>
              <a:rPr lang="fr-FR" sz="2400" dirty="0" err="1" smtClean="0">
                <a:latin typeface="Arial" pitchFamily="34" charset="0"/>
                <a:cs typeface="Arial" pitchFamily="34" charset="0"/>
              </a:rPr>
              <a:t>Deci</a:t>
            </a:r>
            <a:r>
              <a:rPr lang="fr-FR" sz="2400" dirty="0" smtClean="0">
                <a:latin typeface="Arial" pitchFamily="34" charset="0"/>
                <a:cs typeface="Arial" pitchFamily="34" charset="0"/>
              </a:rPr>
              <a:t> et Ryan, 2002) : Trois besoins psychologiques basiques pour le fonctionnement optimal de l’individu dans son environnement :</a:t>
            </a:r>
          </a:p>
          <a:p>
            <a:endParaRPr lang="fr-FR" sz="2400" dirty="0" smtClean="0">
              <a:latin typeface="Arial" pitchFamily="34" charset="0"/>
              <a:cs typeface="Arial" pitchFamily="34" charset="0"/>
            </a:endParaRPr>
          </a:p>
          <a:p>
            <a:r>
              <a:rPr lang="fr-FR" sz="2400" dirty="0" smtClean="0">
                <a:latin typeface="Arial" pitchFamily="34" charset="0"/>
                <a:cs typeface="Arial" pitchFamily="34" charset="0"/>
              </a:rPr>
              <a:t>Le </a:t>
            </a:r>
            <a:r>
              <a:rPr lang="fr-FR" sz="2400" b="1" dirty="0" smtClean="0">
                <a:solidFill>
                  <a:schemeClr val="accent2"/>
                </a:solidFill>
                <a:latin typeface="Arial" pitchFamily="34" charset="0"/>
                <a:cs typeface="Arial" pitchFamily="34" charset="0"/>
              </a:rPr>
              <a:t>besoin de compétence, </a:t>
            </a:r>
            <a:r>
              <a:rPr lang="fr-FR" sz="2400" dirty="0" smtClean="0">
                <a:latin typeface="Arial" pitchFamily="34" charset="0"/>
                <a:cs typeface="Arial" pitchFamily="34" charset="0"/>
              </a:rPr>
              <a:t>lorsqu’il interagit efficacement avec son environnement et lorsqu’il a l’occasion d’utiliser ses capacités. </a:t>
            </a:r>
          </a:p>
          <a:p>
            <a:endParaRPr lang="fr-FR" sz="2400" dirty="0" smtClean="0">
              <a:latin typeface="Arial" pitchFamily="34" charset="0"/>
              <a:cs typeface="Arial" pitchFamily="34" charset="0"/>
            </a:endParaRPr>
          </a:p>
          <a:p>
            <a:r>
              <a:rPr lang="fr-FR" sz="2400" dirty="0" smtClean="0">
                <a:latin typeface="Arial" pitchFamily="34" charset="0"/>
                <a:cs typeface="Arial" pitchFamily="34" charset="0"/>
              </a:rPr>
              <a:t>Le </a:t>
            </a:r>
            <a:r>
              <a:rPr lang="fr-FR" sz="2400" b="1" dirty="0" smtClean="0">
                <a:solidFill>
                  <a:schemeClr val="accent2"/>
                </a:solidFill>
                <a:latin typeface="Arial" pitchFamily="34" charset="0"/>
                <a:cs typeface="Arial" pitchFamily="34" charset="0"/>
              </a:rPr>
              <a:t>besoin de relation sociale, </a:t>
            </a:r>
            <a:r>
              <a:rPr lang="fr-FR" sz="2400" dirty="0" smtClean="0">
                <a:latin typeface="Arial" pitchFamily="34" charset="0"/>
                <a:cs typeface="Arial" pitchFamily="34" charset="0"/>
              </a:rPr>
              <a:t>d’avoir un sentiment d’appartenance à un groupe.</a:t>
            </a:r>
          </a:p>
          <a:p>
            <a:endParaRPr lang="fr-FR" sz="2400" dirty="0" smtClean="0">
              <a:latin typeface="Arial" pitchFamily="34" charset="0"/>
              <a:cs typeface="Arial" pitchFamily="34" charset="0"/>
            </a:endParaRPr>
          </a:p>
          <a:p>
            <a:r>
              <a:rPr lang="fr-FR" sz="2400" dirty="0" smtClean="0">
                <a:latin typeface="Arial" pitchFamily="34" charset="0"/>
                <a:cs typeface="Arial" pitchFamily="34" charset="0"/>
              </a:rPr>
              <a:t>Le </a:t>
            </a:r>
            <a:r>
              <a:rPr lang="fr-FR" sz="2400" b="1" dirty="0" smtClean="0">
                <a:solidFill>
                  <a:schemeClr val="accent2"/>
                </a:solidFill>
                <a:latin typeface="Arial" pitchFamily="34" charset="0"/>
                <a:cs typeface="Arial" pitchFamily="34" charset="0"/>
              </a:rPr>
              <a:t>besoin d’autodétermination, </a:t>
            </a:r>
            <a:r>
              <a:rPr lang="fr-FR" sz="2400" dirty="0" smtClean="0">
                <a:latin typeface="Arial" pitchFamily="34" charset="0"/>
                <a:cs typeface="Arial" pitchFamily="34" charset="0"/>
              </a:rPr>
              <a:t>d’être à l’origine de son propre comportement (autonomie et choix délibéré). </a:t>
            </a:r>
            <a:endParaRPr lang="fr-FR" sz="2400" dirty="0">
              <a:latin typeface="Arial" pitchFamily="34" charset="0"/>
              <a:cs typeface="Arial" pitchFamily="34" charset="0"/>
            </a:endParaRPr>
          </a:p>
        </p:txBody>
      </p:sp>
    </p:spTree>
    <p:extLst>
      <p:ext uri="{BB962C8B-B14F-4D97-AF65-F5344CB8AC3E}">
        <p14:creationId xmlns:p14="http://schemas.microsoft.com/office/powerpoint/2010/main" xmlns="" val="1802219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774700" y="2151062"/>
            <a:ext cx="7391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defPPr>
              <a:defRPr lang="fr-CA"/>
            </a:defPPr>
            <a:lvl1pPr algn="l" rtl="0" fontAlgn="base">
              <a:spcBef>
                <a:spcPct val="0"/>
              </a:spcBef>
              <a:spcAft>
                <a:spcPct val="0"/>
              </a:spcAft>
              <a:defRPr kern="1200">
                <a:solidFill>
                  <a:schemeClr val="tx1"/>
                </a:solidFill>
                <a:latin typeface="Tahoma" pitchFamily="34" charset="0"/>
                <a:ea typeface="+mn-ea"/>
                <a:cs typeface="Arial" charset="0"/>
              </a:defRPr>
            </a:lvl1pPr>
            <a:lvl2pPr marL="457200" algn="l" rtl="0" fontAlgn="base">
              <a:spcBef>
                <a:spcPct val="0"/>
              </a:spcBef>
              <a:spcAft>
                <a:spcPct val="0"/>
              </a:spcAft>
              <a:defRPr kern="1200">
                <a:solidFill>
                  <a:schemeClr val="tx1"/>
                </a:solidFill>
                <a:latin typeface="Tahoma" pitchFamily="34" charset="0"/>
                <a:ea typeface="+mn-ea"/>
                <a:cs typeface="Arial" charset="0"/>
              </a:defRPr>
            </a:lvl2pPr>
            <a:lvl3pPr marL="914400" algn="l" rtl="0" fontAlgn="base">
              <a:spcBef>
                <a:spcPct val="0"/>
              </a:spcBef>
              <a:spcAft>
                <a:spcPct val="0"/>
              </a:spcAft>
              <a:defRPr kern="1200">
                <a:solidFill>
                  <a:schemeClr val="tx1"/>
                </a:solidFill>
                <a:latin typeface="Tahoma" pitchFamily="34" charset="0"/>
                <a:ea typeface="+mn-ea"/>
                <a:cs typeface="Arial" charset="0"/>
              </a:defRPr>
            </a:lvl3pPr>
            <a:lvl4pPr marL="1371600" algn="l" rtl="0" fontAlgn="base">
              <a:spcBef>
                <a:spcPct val="0"/>
              </a:spcBef>
              <a:spcAft>
                <a:spcPct val="0"/>
              </a:spcAft>
              <a:defRPr kern="1200">
                <a:solidFill>
                  <a:schemeClr val="tx1"/>
                </a:solidFill>
                <a:latin typeface="Tahoma" pitchFamily="34" charset="0"/>
                <a:ea typeface="+mn-ea"/>
                <a:cs typeface="Arial" charset="0"/>
              </a:defRPr>
            </a:lvl4pPr>
            <a:lvl5pPr marL="1828800" algn="l" rtl="0" fontAlgn="base">
              <a:spcBef>
                <a:spcPct val="0"/>
              </a:spcBef>
              <a:spcAft>
                <a:spcPct val="0"/>
              </a:spcAft>
              <a:defRPr kern="1200">
                <a:solidFill>
                  <a:schemeClr val="tx1"/>
                </a:solidFill>
                <a:latin typeface="Tahoma" pitchFamily="34" charset="0"/>
                <a:ea typeface="+mn-ea"/>
                <a:cs typeface="Arial" charset="0"/>
              </a:defRPr>
            </a:lvl5pPr>
            <a:lvl6pPr marL="2286000" algn="l" defTabSz="914400" rtl="0" eaLnBrk="1" latinLnBrk="0" hangingPunct="1">
              <a:defRPr kern="1200">
                <a:solidFill>
                  <a:schemeClr val="tx1"/>
                </a:solidFill>
                <a:latin typeface="Tahoma" pitchFamily="34" charset="0"/>
                <a:ea typeface="+mn-ea"/>
                <a:cs typeface="Arial" charset="0"/>
              </a:defRPr>
            </a:lvl6pPr>
            <a:lvl7pPr marL="2743200" algn="l" defTabSz="914400" rtl="0" eaLnBrk="1" latinLnBrk="0" hangingPunct="1">
              <a:defRPr kern="1200">
                <a:solidFill>
                  <a:schemeClr val="tx1"/>
                </a:solidFill>
                <a:latin typeface="Tahoma" pitchFamily="34" charset="0"/>
                <a:ea typeface="+mn-ea"/>
                <a:cs typeface="Arial" charset="0"/>
              </a:defRPr>
            </a:lvl7pPr>
            <a:lvl8pPr marL="3200400" algn="l" defTabSz="914400" rtl="0" eaLnBrk="1" latinLnBrk="0" hangingPunct="1">
              <a:defRPr kern="1200">
                <a:solidFill>
                  <a:schemeClr val="tx1"/>
                </a:solidFill>
                <a:latin typeface="Tahoma" pitchFamily="34" charset="0"/>
                <a:ea typeface="+mn-ea"/>
                <a:cs typeface="Arial" charset="0"/>
              </a:defRPr>
            </a:lvl8pPr>
            <a:lvl9pPr marL="3657600" algn="l" defTabSz="914400" rtl="0" eaLnBrk="1" latinLnBrk="0" hangingPunct="1">
              <a:defRPr kern="1200">
                <a:solidFill>
                  <a:schemeClr val="tx1"/>
                </a:solidFill>
                <a:latin typeface="Tahoma" pitchFamily="34" charset="0"/>
                <a:ea typeface="+mn-ea"/>
                <a:cs typeface="Arial" charset="0"/>
              </a:defRPr>
            </a:lvl9pPr>
          </a:lstStyle>
          <a:p>
            <a:pPr eaLnBrk="0" hangingPunct="0">
              <a:spcBef>
                <a:spcPct val="50000"/>
              </a:spcBef>
            </a:pPr>
            <a:endParaRPr lang="fr-FR" sz="2400">
              <a:latin typeface="Arial" charset="0"/>
            </a:endParaRPr>
          </a:p>
        </p:txBody>
      </p:sp>
      <p:sp>
        <p:nvSpPr>
          <p:cNvPr id="3" name="Rectangle 2"/>
          <p:cNvSpPr>
            <a:spLocks noChangeArrowheads="1"/>
          </p:cNvSpPr>
          <p:nvPr/>
        </p:nvSpPr>
        <p:spPr bwMode="white">
          <a:xfrm>
            <a:off x="111125" y="3727450"/>
            <a:ext cx="1398588" cy="554037"/>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defPPr>
              <a:defRPr lang="fr-CA"/>
            </a:defPPr>
            <a:lvl1pPr algn="l" rtl="0" fontAlgn="base">
              <a:spcBef>
                <a:spcPct val="0"/>
              </a:spcBef>
              <a:spcAft>
                <a:spcPct val="0"/>
              </a:spcAft>
              <a:defRPr kern="1200">
                <a:solidFill>
                  <a:schemeClr val="tx1"/>
                </a:solidFill>
                <a:latin typeface="Tahoma" pitchFamily="34" charset="0"/>
                <a:ea typeface="+mn-ea"/>
                <a:cs typeface="Arial" charset="0"/>
              </a:defRPr>
            </a:lvl1pPr>
            <a:lvl2pPr marL="457200" algn="l" rtl="0" fontAlgn="base">
              <a:spcBef>
                <a:spcPct val="0"/>
              </a:spcBef>
              <a:spcAft>
                <a:spcPct val="0"/>
              </a:spcAft>
              <a:defRPr kern="1200">
                <a:solidFill>
                  <a:schemeClr val="tx1"/>
                </a:solidFill>
                <a:latin typeface="Tahoma" pitchFamily="34" charset="0"/>
                <a:ea typeface="+mn-ea"/>
                <a:cs typeface="Arial" charset="0"/>
              </a:defRPr>
            </a:lvl2pPr>
            <a:lvl3pPr marL="914400" algn="l" rtl="0" fontAlgn="base">
              <a:spcBef>
                <a:spcPct val="0"/>
              </a:spcBef>
              <a:spcAft>
                <a:spcPct val="0"/>
              </a:spcAft>
              <a:defRPr kern="1200">
                <a:solidFill>
                  <a:schemeClr val="tx1"/>
                </a:solidFill>
                <a:latin typeface="Tahoma" pitchFamily="34" charset="0"/>
                <a:ea typeface="+mn-ea"/>
                <a:cs typeface="Arial" charset="0"/>
              </a:defRPr>
            </a:lvl3pPr>
            <a:lvl4pPr marL="1371600" algn="l" rtl="0" fontAlgn="base">
              <a:spcBef>
                <a:spcPct val="0"/>
              </a:spcBef>
              <a:spcAft>
                <a:spcPct val="0"/>
              </a:spcAft>
              <a:defRPr kern="1200">
                <a:solidFill>
                  <a:schemeClr val="tx1"/>
                </a:solidFill>
                <a:latin typeface="Tahoma" pitchFamily="34" charset="0"/>
                <a:ea typeface="+mn-ea"/>
                <a:cs typeface="Arial" charset="0"/>
              </a:defRPr>
            </a:lvl4pPr>
            <a:lvl5pPr marL="1828800" algn="l" rtl="0" fontAlgn="base">
              <a:spcBef>
                <a:spcPct val="0"/>
              </a:spcBef>
              <a:spcAft>
                <a:spcPct val="0"/>
              </a:spcAft>
              <a:defRPr kern="1200">
                <a:solidFill>
                  <a:schemeClr val="tx1"/>
                </a:solidFill>
                <a:latin typeface="Tahoma" pitchFamily="34" charset="0"/>
                <a:ea typeface="+mn-ea"/>
                <a:cs typeface="Arial" charset="0"/>
              </a:defRPr>
            </a:lvl5pPr>
            <a:lvl6pPr marL="2286000" algn="l" defTabSz="914400" rtl="0" eaLnBrk="1" latinLnBrk="0" hangingPunct="1">
              <a:defRPr kern="1200">
                <a:solidFill>
                  <a:schemeClr val="tx1"/>
                </a:solidFill>
                <a:latin typeface="Tahoma" pitchFamily="34" charset="0"/>
                <a:ea typeface="+mn-ea"/>
                <a:cs typeface="Arial" charset="0"/>
              </a:defRPr>
            </a:lvl6pPr>
            <a:lvl7pPr marL="2743200" algn="l" defTabSz="914400" rtl="0" eaLnBrk="1" latinLnBrk="0" hangingPunct="1">
              <a:defRPr kern="1200">
                <a:solidFill>
                  <a:schemeClr val="tx1"/>
                </a:solidFill>
                <a:latin typeface="Tahoma" pitchFamily="34" charset="0"/>
                <a:ea typeface="+mn-ea"/>
                <a:cs typeface="Arial" charset="0"/>
              </a:defRPr>
            </a:lvl7pPr>
            <a:lvl8pPr marL="3200400" algn="l" defTabSz="914400" rtl="0" eaLnBrk="1" latinLnBrk="0" hangingPunct="1">
              <a:defRPr kern="1200">
                <a:solidFill>
                  <a:schemeClr val="tx1"/>
                </a:solidFill>
                <a:latin typeface="Tahoma" pitchFamily="34" charset="0"/>
                <a:ea typeface="+mn-ea"/>
                <a:cs typeface="Arial" charset="0"/>
              </a:defRPr>
            </a:lvl8pPr>
            <a:lvl9pPr marL="3657600" algn="l" defTabSz="914400" rtl="0" eaLnBrk="1" latinLnBrk="0" hangingPunct="1">
              <a:defRPr kern="1200">
                <a:solidFill>
                  <a:schemeClr val="tx1"/>
                </a:solidFill>
                <a:latin typeface="Tahoma" pitchFamily="34" charset="0"/>
                <a:ea typeface="+mn-ea"/>
                <a:cs typeface="Arial" charset="0"/>
              </a:defRPr>
            </a:lvl9pPr>
          </a:lstStyle>
          <a:p>
            <a:pPr algn="ctr" eaLnBrk="0" hangingPunct="0"/>
            <a:r>
              <a:rPr lang="fr-FR">
                <a:latin typeface="Arial" charset="0"/>
              </a:rPr>
              <a:t>Activité</a:t>
            </a:r>
          </a:p>
          <a:p>
            <a:pPr algn="ctr" eaLnBrk="0" hangingPunct="0"/>
            <a:r>
              <a:rPr lang="fr-FR">
                <a:latin typeface="Arial" charset="0"/>
              </a:rPr>
              <a:t> pédagogique</a:t>
            </a:r>
            <a:endParaRPr lang="fr-FR" sz="1200">
              <a:latin typeface="Arial" charset="0"/>
            </a:endParaRPr>
          </a:p>
        </p:txBody>
      </p:sp>
      <p:sp>
        <p:nvSpPr>
          <p:cNvPr id="4" name="Rectangle 3"/>
          <p:cNvSpPr>
            <a:spLocks noChangeArrowheads="1"/>
          </p:cNvSpPr>
          <p:nvPr/>
        </p:nvSpPr>
        <p:spPr bwMode="white">
          <a:xfrm>
            <a:off x="1970088" y="3043237"/>
            <a:ext cx="2597150" cy="304800"/>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defPPr>
              <a:defRPr lang="fr-CA"/>
            </a:defPPr>
            <a:lvl1pPr algn="l" rtl="0" fontAlgn="base">
              <a:spcBef>
                <a:spcPct val="0"/>
              </a:spcBef>
              <a:spcAft>
                <a:spcPct val="0"/>
              </a:spcAft>
              <a:defRPr kern="1200">
                <a:solidFill>
                  <a:schemeClr val="tx1"/>
                </a:solidFill>
                <a:latin typeface="Tahoma" pitchFamily="34" charset="0"/>
                <a:ea typeface="+mn-ea"/>
                <a:cs typeface="Arial" charset="0"/>
              </a:defRPr>
            </a:lvl1pPr>
            <a:lvl2pPr marL="457200" algn="l" rtl="0" fontAlgn="base">
              <a:spcBef>
                <a:spcPct val="0"/>
              </a:spcBef>
              <a:spcAft>
                <a:spcPct val="0"/>
              </a:spcAft>
              <a:defRPr kern="1200">
                <a:solidFill>
                  <a:schemeClr val="tx1"/>
                </a:solidFill>
                <a:latin typeface="Tahoma" pitchFamily="34" charset="0"/>
                <a:ea typeface="+mn-ea"/>
                <a:cs typeface="Arial" charset="0"/>
              </a:defRPr>
            </a:lvl2pPr>
            <a:lvl3pPr marL="914400" algn="l" rtl="0" fontAlgn="base">
              <a:spcBef>
                <a:spcPct val="0"/>
              </a:spcBef>
              <a:spcAft>
                <a:spcPct val="0"/>
              </a:spcAft>
              <a:defRPr kern="1200">
                <a:solidFill>
                  <a:schemeClr val="tx1"/>
                </a:solidFill>
                <a:latin typeface="Tahoma" pitchFamily="34" charset="0"/>
                <a:ea typeface="+mn-ea"/>
                <a:cs typeface="Arial" charset="0"/>
              </a:defRPr>
            </a:lvl3pPr>
            <a:lvl4pPr marL="1371600" algn="l" rtl="0" fontAlgn="base">
              <a:spcBef>
                <a:spcPct val="0"/>
              </a:spcBef>
              <a:spcAft>
                <a:spcPct val="0"/>
              </a:spcAft>
              <a:defRPr kern="1200">
                <a:solidFill>
                  <a:schemeClr val="tx1"/>
                </a:solidFill>
                <a:latin typeface="Tahoma" pitchFamily="34" charset="0"/>
                <a:ea typeface="+mn-ea"/>
                <a:cs typeface="Arial" charset="0"/>
              </a:defRPr>
            </a:lvl4pPr>
            <a:lvl5pPr marL="1828800" algn="l" rtl="0" fontAlgn="base">
              <a:spcBef>
                <a:spcPct val="0"/>
              </a:spcBef>
              <a:spcAft>
                <a:spcPct val="0"/>
              </a:spcAft>
              <a:defRPr kern="1200">
                <a:solidFill>
                  <a:schemeClr val="tx1"/>
                </a:solidFill>
                <a:latin typeface="Tahoma" pitchFamily="34" charset="0"/>
                <a:ea typeface="+mn-ea"/>
                <a:cs typeface="Arial" charset="0"/>
              </a:defRPr>
            </a:lvl5pPr>
            <a:lvl6pPr marL="2286000" algn="l" defTabSz="914400" rtl="0" eaLnBrk="1" latinLnBrk="0" hangingPunct="1">
              <a:defRPr kern="1200">
                <a:solidFill>
                  <a:schemeClr val="tx1"/>
                </a:solidFill>
                <a:latin typeface="Tahoma" pitchFamily="34" charset="0"/>
                <a:ea typeface="+mn-ea"/>
                <a:cs typeface="Arial" charset="0"/>
              </a:defRPr>
            </a:lvl6pPr>
            <a:lvl7pPr marL="2743200" algn="l" defTabSz="914400" rtl="0" eaLnBrk="1" latinLnBrk="0" hangingPunct="1">
              <a:defRPr kern="1200">
                <a:solidFill>
                  <a:schemeClr val="tx1"/>
                </a:solidFill>
                <a:latin typeface="Tahoma" pitchFamily="34" charset="0"/>
                <a:ea typeface="+mn-ea"/>
                <a:cs typeface="Arial" charset="0"/>
              </a:defRPr>
            </a:lvl7pPr>
            <a:lvl8pPr marL="3200400" algn="l" defTabSz="914400" rtl="0" eaLnBrk="1" latinLnBrk="0" hangingPunct="1">
              <a:defRPr kern="1200">
                <a:solidFill>
                  <a:schemeClr val="tx1"/>
                </a:solidFill>
                <a:latin typeface="Tahoma" pitchFamily="34" charset="0"/>
                <a:ea typeface="+mn-ea"/>
                <a:cs typeface="Arial" charset="0"/>
              </a:defRPr>
            </a:lvl8pPr>
            <a:lvl9pPr marL="3657600" algn="l" defTabSz="914400" rtl="0" eaLnBrk="1" latinLnBrk="0" hangingPunct="1">
              <a:defRPr kern="1200">
                <a:solidFill>
                  <a:schemeClr val="tx1"/>
                </a:solidFill>
                <a:latin typeface="Tahoma" pitchFamily="34" charset="0"/>
                <a:ea typeface="+mn-ea"/>
                <a:cs typeface="Arial" charset="0"/>
              </a:defRPr>
            </a:lvl9pPr>
          </a:lstStyle>
          <a:p>
            <a:pPr eaLnBrk="0" hangingPunct="0"/>
            <a:r>
              <a:rPr lang="fr-FR" sz="2000" dirty="0">
                <a:solidFill>
                  <a:schemeClr val="accent1"/>
                </a:solidFill>
                <a:latin typeface="Arial" charset="0"/>
              </a:rPr>
              <a:t>Perception de la valeur</a:t>
            </a:r>
          </a:p>
        </p:txBody>
      </p:sp>
      <p:sp>
        <p:nvSpPr>
          <p:cNvPr id="5" name="Rectangle 4"/>
          <p:cNvSpPr>
            <a:spLocks noChangeArrowheads="1"/>
          </p:cNvSpPr>
          <p:nvPr/>
        </p:nvSpPr>
        <p:spPr bwMode="white">
          <a:xfrm>
            <a:off x="2157413" y="3359150"/>
            <a:ext cx="1981200" cy="274637"/>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defPPr>
              <a:defRPr lang="fr-CA"/>
            </a:defPPr>
            <a:lvl1pPr algn="l" rtl="0" fontAlgn="base">
              <a:spcBef>
                <a:spcPct val="0"/>
              </a:spcBef>
              <a:spcAft>
                <a:spcPct val="0"/>
              </a:spcAft>
              <a:defRPr kern="1200">
                <a:solidFill>
                  <a:schemeClr val="tx1"/>
                </a:solidFill>
                <a:latin typeface="Tahoma" pitchFamily="34" charset="0"/>
                <a:ea typeface="+mn-ea"/>
                <a:cs typeface="Arial" charset="0"/>
              </a:defRPr>
            </a:lvl1pPr>
            <a:lvl2pPr marL="457200" algn="l" rtl="0" fontAlgn="base">
              <a:spcBef>
                <a:spcPct val="0"/>
              </a:spcBef>
              <a:spcAft>
                <a:spcPct val="0"/>
              </a:spcAft>
              <a:defRPr kern="1200">
                <a:solidFill>
                  <a:schemeClr val="tx1"/>
                </a:solidFill>
                <a:latin typeface="Tahoma" pitchFamily="34" charset="0"/>
                <a:ea typeface="+mn-ea"/>
                <a:cs typeface="Arial" charset="0"/>
              </a:defRPr>
            </a:lvl2pPr>
            <a:lvl3pPr marL="914400" algn="l" rtl="0" fontAlgn="base">
              <a:spcBef>
                <a:spcPct val="0"/>
              </a:spcBef>
              <a:spcAft>
                <a:spcPct val="0"/>
              </a:spcAft>
              <a:defRPr kern="1200">
                <a:solidFill>
                  <a:schemeClr val="tx1"/>
                </a:solidFill>
                <a:latin typeface="Tahoma" pitchFamily="34" charset="0"/>
                <a:ea typeface="+mn-ea"/>
                <a:cs typeface="Arial" charset="0"/>
              </a:defRPr>
            </a:lvl3pPr>
            <a:lvl4pPr marL="1371600" algn="l" rtl="0" fontAlgn="base">
              <a:spcBef>
                <a:spcPct val="0"/>
              </a:spcBef>
              <a:spcAft>
                <a:spcPct val="0"/>
              </a:spcAft>
              <a:defRPr kern="1200">
                <a:solidFill>
                  <a:schemeClr val="tx1"/>
                </a:solidFill>
                <a:latin typeface="Tahoma" pitchFamily="34" charset="0"/>
                <a:ea typeface="+mn-ea"/>
                <a:cs typeface="Arial" charset="0"/>
              </a:defRPr>
            </a:lvl4pPr>
            <a:lvl5pPr marL="1828800" algn="l" rtl="0" fontAlgn="base">
              <a:spcBef>
                <a:spcPct val="0"/>
              </a:spcBef>
              <a:spcAft>
                <a:spcPct val="0"/>
              </a:spcAft>
              <a:defRPr kern="1200">
                <a:solidFill>
                  <a:schemeClr val="tx1"/>
                </a:solidFill>
                <a:latin typeface="Tahoma" pitchFamily="34" charset="0"/>
                <a:ea typeface="+mn-ea"/>
                <a:cs typeface="Arial" charset="0"/>
              </a:defRPr>
            </a:lvl5pPr>
            <a:lvl6pPr marL="2286000" algn="l" defTabSz="914400" rtl="0" eaLnBrk="1" latinLnBrk="0" hangingPunct="1">
              <a:defRPr kern="1200">
                <a:solidFill>
                  <a:schemeClr val="tx1"/>
                </a:solidFill>
                <a:latin typeface="Tahoma" pitchFamily="34" charset="0"/>
                <a:ea typeface="+mn-ea"/>
                <a:cs typeface="Arial" charset="0"/>
              </a:defRPr>
            </a:lvl6pPr>
            <a:lvl7pPr marL="2743200" algn="l" defTabSz="914400" rtl="0" eaLnBrk="1" latinLnBrk="0" hangingPunct="1">
              <a:defRPr kern="1200">
                <a:solidFill>
                  <a:schemeClr val="tx1"/>
                </a:solidFill>
                <a:latin typeface="Tahoma" pitchFamily="34" charset="0"/>
                <a:ea typeface="+mn-ea"/>
                <a:cs typeface="Arial" charset="0"/>
              </a:defRPr>
            </a:lvl7pPr>
            <a:lvl8pPr marL="3200400" algn="l" defTabSz="914400" rtl="0" eaLnBrk="1" latinLnBrk="0" hangingPunct="1">
              <a:defRPr kern="1200">
                <a:solidFill>
                  <a:schemeClr val="tx1"/>
                </a:solidFill>
                <a:latin typeface="Tahoma" pitchFamily="34" charset="0"/>
                <a:ea typeface="+mn-ea"/>
                <a:cs typeface="Arial" charset="0"/>
              </a:defRPr>
            </a:lvl8pPr>
            <a:lvl9pPr marL="3657600" algn="l" defTabSz="914400" rtl="0" eaLnBrk="1" latinLnBrk="0" hangingPunct="1">
              <a:defRPr kern="1200">
                <a:solidFill>
                  <a:schemeClr val="tx1"/>
                </a:solidFill>
                <a:latin typeface="Tahoma" pitchFamily="34" charset="0"/>
                <a:ea typeface="+mn-ea"/>
                <a:cs typeface="Arial" charset="0"/>
              </a:defRPr>
            </a:lvl9pPr>
          </a:lstStyle>
          <a:p>
            <a:pPr eaLnBrk="0" hangingPunct="0"/>
            <a:r>
              <a:rPr lang="fr-FR" i="1">
                <a:latin typeface="Arial" charset="0"/>
              </a:rPr>
              <a:t>(est-ce important ?)</a:t>
            </a:r>
            <a:endParaRPr lang="fr-FR">
              <a:latin typeface="Arial" charset="0"/>
            </a:endParaRPr>
          </a:p>
        </p:txBody>
      </p:sp>
      <p:sp>
        <p:nvSpPr>
          <p:cNvPr id="6" name="Rectangle 5"/>
          <p:cNvSpPr>
            <a:spLocks noChangeArrowheads="1"/>
          </p:cNvSpPr>
          <p:nvPr/>
        </p:nvSpPr>
        <p:spPr bwMode="white">
          <a:xfrm>
            <a:off x="1833563" y="3925887"/>
            <a:ext cx="3019425" cy="304800"/>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defPPr>
              <a:defRPr lang="fr-CA"/>
            </a:defPPr>
            <a:lvl1pPr algn="l" rtl="0" fontAlgn="base">
              <a:spcBef>
                <a:spcPct val="0"/>
              </a:spcBef>
              <a:spcAft>
                <a:spcPct val="0"/>
              </a:spcAft>
              <a:defRPr kern="1200">
                <a:solidFill>
                  <a:schemeClr val="tx1"/>
                </a:solidFill>
                <a:latin typeface="Tahoma" pitchFamily="34" charset="0"/>
                <a:ea typeface="+mn-ea"/>
                <a:cs typeface="Arial" charset="0"/>
              </a:defRPr>
            </a:lvl1pPr>
            <a:lvl2pPr marL="457200" algn="l" rtl="0" fontAlgn="base">
              <a:spcBef>
                <a:spcPct val="0"/>
              </a:spcBef>
              <a:spcAft>
                <a:spcPct val="0"/>
              </a:spcAft>
              <a:defRPr kern="1200">
                <a:solidFill>
                  <a:schemeClr val="tx1"/>
                </a:solidFill>
                <a:latin typeface="Tahoma" pitchFamily="34" charset="0"/>
                <a:ea typeface="+mn-ea"/>
                <a:cs typeface="Arial" charset="0"/>
              </a:defRPr>
            </a:lvl2pPr>
            <a:lvl3pPr marL="914400" algn="l" rtl="0" fontAlgn="base">
              <a:spcBef>
                <a:spcPct val="0"/>
              </a:spcBef>
              <a:spcAft>
                <a:spcPct val="0"/>
              </a:spcAft>
              <a:defRPr kern="1200">
                <a:solidFill>
                  <a:schemeClr val="tx1"/>
                </a:solidFill>
                <a:latin typeface="Tahoma" pitchFamily="34" charset="0"/>
                <a:ea typeface="+mn-ea"/>
                <a:cs typeface="Arial" charset="0"/>
              </a:defRPr>
            </a:lvl3pPr>
            <a:lvl4pPr marL="1371600" algn="l" rtl="0" fontAlgn="base">
              <a:spcBef>
                <a:spcPct val="0"/>
              </a:spcBef>
              <a:spcAft>
                <a:spcPct val="0"/>
              </a:spcAft>
              <a:defRPr kern="1200">
                <a:solidFill>
                  <a:schemeClr val="tx1"/>
                </a:solidFill>
                <a:latin typeface="Tahoma" pitchFamily="34" charset="0"/>
                <a:ea typeface="+mn-ea"/>
                <a:cs typeface="Arial" charset="0"/>
              </a:defRPr>
            </a:lvl4pPr>
            <a:lvl5pPr marL="1828800" algn="l" rtl="0" fontAlgn="base">
              <a:spcBef>
                <a:spcPct val="0"/>
              </a:spcBef>
              <a:spcAft>
                <a:spcPct val="0"/>
              </a:spcAft>
              <a:defRPr kern="1200">
                <a:solidFill>
                  <a:schemeClr val="tx1"/>
                </a:solidFill>
                <a:latin typeface="Tahoma" pitchFamily="34" charset="0"/>
                <a:ea typeface="+mn-ea"/>
                <a:cs typeface="Arial" charset="0"/>
              </a:defRPr>
            </a:lvl5pPr>
            <a:lvl6pPr marL="2286000" algn="l" defTabSz="914400" rtl="0" eaLnBrk="1" latinLnBrk="0" hangingPunct="1">
              <a:defRPr kern="1200">
                <a:solidFill>
                  <a:schemeClr val="tx1"/>
                </a:solidFill>
                <a:latin typeface="Tahoma" pitchFamily="34" charset="0"/>
                <a:ea typeface="+mn-ea"/>
                <a:cs typeface="Arial" charset="0"/>
              </a:defRPr>
            </a:lvl6pPr>
            <a:lvl7pPr marL="2743200" algn="l" defTabSz="914400" rtl="0" eaLnBrk="1" latinLnBrk="0" hangingPunct="1">
              <a:defRPr kern="1200">
                <a:solidFill>
                  <a:schemeClr val="tx1"/>
                </a:solidFill>
                <a:latin typeface="Tahoma" pitchFamily="34" charset="0"/>
                <a:ea typeface="+mn-ea"/>
                <a:cs typeface="Arial" charset="0"/>
              </a:defRPr>
            </a:lvl7pPr>
            <a:lvl8pPr marL="3200400" algn="l" defTabSz="914400" rtl="0" eaLnBrk="1" latinLnBrk="0" hangingPunct="1">
              <a:defRPr kern="1200">
                <a:solidFill>
                  <a:schemeClr val="tx1"/>
                </a:solidFill>
                <a:latin typeface="Tahoma" pitchFamily="34" charset="0"/>
                <a:ea typeface="+mn-ea"/>
                <a:cs typeface="Arial" charset="0"/>
              </a:defRPr>
            </a:lvl8pPr>
            <a:lvl9pPr marL="3657600" algn="l" defTabSz="914400" rtl="0" eaLnBrk="1" latinLnBrk="0" hangingPunct="1">
              <a:defRPr kern="1200">
                <a:solidFill>
                  <a:schemeClr val="tx1"/>
                </a:solidFill>
                <a:latin typeface="Tahoma" pitchFamily="34" charset="0"/>
                <a:ea typeface="+mn-ea"/>
                <a:cs typeface="Arial" charset="0"/>
              </a:defRPr>
            </a:lvl9pPr>
          </a:lstStyle>
          <a:p>
            <a:pPr eaLnBrk="0" hangingPunct="0"/>
            <a:r>
              <a:rPr lang="fr-FR" sz="2000">
                <a:solidFill>
                  <a:schemeClr val="accent1"/>
                </a:solidFill>
                <a:latin typeface="Arial" charset="0"/>
              </a:rPr>
              <a:t>Perception de compétence</a:t>
            </a:r>
          </a:p>
        </p:txBody>
      </p:sp>
      <p:sp>
        <p:nvSpPr>
          <p:cNvPr id="7" name="Rectangle 6"/>
          <p:cNvSpPr>
            <a:spLocks noChangeArrowheads="1"/>
          </p:cNvSpPr>
          <p:nvPr/>
        </p:nvSpPr>
        <p:spPr bwMode="white">
          <a:xfrm>
            <a:off x="2049463" y="4214812"/>
            <a:ext cx="1803400" cy="274638"/>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defPPr>
              <a:defRPr lang="fr-CA"/>
            </a:defPPr>
            <a:lvl1pPr algn="l" rtl="0" fontAlgn="base">
              <a:spcBef>
                <a:spcPct val="0"/>
              </a:spcBef>
              <a:spcAft>
                <a:spcPct val="0"/>
              </a:spcAft>
              <a:defRPr kern="1200">
                <a:solidFill>
                  <a:schemeClr val="tx1"/>
                </a:solidFill>
                <a:latin typeface="Tahoma" pitchFamily="34" charset="0"/>
                <a:ea typeface="+mn-ea"/>
                <a:cs typeface="Arial" charset="0"/>
              </a:defRPr>
            </a:lvl1pPr>
            <a:lvl2pPr marL="457200" algn="l" rtl="0" fontAlgn="base">
              <a:spcBef>
                <a:spcPct val="0"/>
              </a:spcBef>
              <a:spcAft>
                <a:spcPct val="0"/>
              </a:spcAft>
              <a:defRPr kern="1200">
                <a:solidFill>
                  <a:schemeClr val="tx1"/>
                </a:solidFill>
                <a:latin typeface="Tahoma" pitchFamily="34" charset="0"/>
                <a:ea typeface="+mn-ea"/>
                <a:cs typeface="Arial" charset="0"/>
              </a:defRPr>
            </a:lvl2pPr>
            <a:lvl3pPr marL="914400" algn="l" rtl="0" fontAlgn="base">
              <a:spcBef>
                <a:spcPct val="0"/>
              </a:spcBef>
              <a:spcAft>
                <a:spcPct val="0"/>
              </a:spcAft>
              <a:defRPr kern="1200">
                <a:solidFill>
                  <a:schemeClr val="tx1"/>
                </a:solidFill>
                <a:latin typeface="Tahoma" pitchFamily="34" charset="0"/>
                <a:ea typeface="+mn-ea"/>
                <a:cs typeface="Arial" charset="0"/>
              </a:defRPr>
            </a:lvl3pPr>
            <a:lvl4pPr marL="1371600" algn="l" rtl="0" fontAlgn="base">
              <a:spcBef>
                <a:spcPct val="0"/>
              </a:spcBef>
              <a:spcAft>
                <a:spcPct val="0"/>
              </a:spcAft>
              <a:defRPr kern="1200">
                <a:solidFill>
                  <a:schemeClr val="tx1"/>
                </a:solidFill>
                <a:latin typeface="Tahoma" pitchFamily="34" charset="0"/>
                <a:ea typeface="+mn-ea"/>
                <a:cs typeface="Arial" charset="0"/>
              </a:defRPr>
            </a:lvl4pPr>
            <a:lvl5pPr marL="1828800" algn="l" rtl="0" fontAlgn="base">
              <a:spcBef>
                <a:spcPct val="0"/>
              </a:spcBef>
              <a:spcAft>
                <a:spcPct val="0"/>
              </a:spcAft>
              <a:defRPr kern="1200">
                <a:solidFill>
                  <a:schemeClr val="tx1"/>
                </a:solidFill>
                <a:latin typeface="Tahoma" pitchFamily="34" charset="0"/>
                <a:ea typeface="+mn-ea"/>
                <a:cs typeface="Arial" charset="0"/>
              </a:defRPr>
            </a:lvl5pPr>
            <a:lvl6pPr marL="2286000" algn="l" defTabSz="914400" rtl="0" eaLnBrk="1" latinLnBrk="0" hangingPunct="1">
              <a:defRPr kern="1200">
                <a:solidFill>
                  <a:schemeClr val="tx1"/>
                </a:solidFill>
                <a:latin typeface="Tahoma" pitchFamily="34" charset="0"/>
                <a:ea typeface="+mn-ea"/>
                <a:cs typeface="Arial" charset="0"/>
              </a:defRPr>
            </a:lvl6pPr>
            <a:lvl7pPr marL="2743200" algn="l" defTabSz="914400" rtl="0" eaLnBrk="1" latinLnBrk="0" hangingPunct="1">
              <a:defRPr kern="1200">
                <a:solidFill>
                  <a:schemeClr val="tx1"/>
                </a:solidFill>
                <a:latin typeface="Tahoma" pitchFamily="34" charset="0"/>
                <a:ea typeface="+mn-ea"/>
                <a:cs typeface="Arial" charset="0"/>
              </a:defRPr>
            </a:lvl7pPr>
            <a:lvl8pPr marL="3200400" algn="l" defTabSz="914400" rtl="0" eaLnBrk="1" latinLnBrk="0" hangingPunct="1">
              <a:defRPr kern="1200">
                <a:solidFill>
                  <a:schemeClr val="tx1"/>
                </a:solidFill>
                <a:latin typeface="Tahoma" pitchFamily="34" charset="0"/>
                <a:ea typeface="+mn-ea"/>
                <a:cs typeface="Arial" charset="0"/>
              </a:defRPr>
            </a:lvl8pPr>
            <a:lvl9pPr marL="3657600" algn="l" defTabSz="914400" rtl="0" eaLnBrk="1" latinLnBrk="0" hangingPunct="1">
              <a:defRPr kern="1200">
                <a:solidFill>
                  <a:schemeClr val="tx1"/>
                </a:solidFill>
                <a:latin typeface="Tahoma" pitchFamily="34" charset="0"/>
                <a:ea typeface="+mn-ea"/>
                <a:cs typeface="Arial" charset="0"/>
              </a:defRPr>
            </a:lvl9pPr>
          </a:lstStyle>
          <a:p>
            <a:pPr eaLnBrk="0" hangingPunct="0"/>
            <a:r>
              <a:rPr lang="fr-FR" i="1">
                <a:latin typeface="Arial" charset="0"/>
              </a:rPr>
              <a:t>(suis-je capable?)</a:t>
            </a:r>
            <a:endParaRPr lang="fr-FR">
              <a:latin typeface="Arial" charset="0"/>
            </a:endParaRPr>
          </a:p>
        </p:txBody>
      </p:sp>
      <p:sp>
        <p:nvSpPr>
          <p:cNvPr id="8" name="Rectangle 7"/>
          <p:cNvSpPr>
            <a:spLocks noChangeArrowheads="1"/>
          </p:cNvSpPr>
          <p:nvPr/>
        </p:nvSpPr>
        <p:spPr bwMode="white">
          <a:xfrm>
            <a:off x="1863725" y="4918075"/>
            <a:ext cx="3063875" cy="304800"/>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defPPr>
              <a:defRPr lang="fr-CA"/>
            </a:defPPr>
            <a:lvl1pPr algn="l" rtl="0" fontAlgn="base">
              <a:spcBef>
                <a:spcPct val="0"/>
              </a:spcBef>
              <a:spcAft>
                <a:spcPct val="0"/>
              </a:spcAft>
              <a:defRPr kern="1200">
                <a:solidFill>
                  <a:schemeClr val="tx1"/>
                </a:solidFill>
                <a:latin typeface="Tahoma" pitchFamily="34" charset="0"/>
                <a:ea typeface="+mn-ea"/>
                <a:cs typeface="Arial" charset="0"/>
              </a:defRPr>
            </a:lvl1pPr>
            <a:lvl2pPr marL="457200" algn="l" rtl="0" fontAlgn="base">
              <a:spcBef>
                <a:spcPct val="0"/>
              </a:spcBef>
              <a:spcAft>
                <a:spcPct val="0"/>
              </a:spcAft>
              <a:defRPr kern="1200">
                <a:solidFill>
                  <a:schemeClr val="tx1"/>
                </a:solidFill>
                <a:latin typeface="Tahoma" pitchFamily="34" charset="0"/>
                <a:ea typeface="+mn-ea"/>
                <a:cs typeface="Arial" charset="0"/>
              </a:defRPr>
            </a:lvl2pPr>
            <a:lvl3pPr marL="914400" algn="l" rtl="0" fontAlgn="base">
              <a:spcBef>
                <a:spcPct val="0"/>
              </a:spcBef>
              <a:spcAft>
                <a:spcPct val="0"/>
              </a:spcAft>
              <a:defRPr kern="1200">
                <a:solidFill>
                  <a:schemeClr val="tx1"/>
                </a:solidFill>
                <a:latin typeface="Tahoma" pitchFamily="34" charset="0"/>
                <a:ea typeface="+mn-ea"/>
                <a:cs typeface="Arial" charset="0"/>
              </a:defRPr>
            </a:lvl3pPr>
            <a:lvl4pPr marL="1371600" algn="l" rtl="0" fontAlgn="base">
              <a:spcBef>
                <a:spcPct val="0"/>
              </a:spcBef>
              <a:spcAft>
                <a:spcPct val="0"/>
              </a:spcAft>
              <a:defRPr kern="1200">
                <a:solidFill>
                  <a:schemeClr val="tx1"/>
                </a:solidFill>
                <a:latin typeface="Tahoma" pitchFamily="34" charset="0"/>
                <a:ea typeface="+mn-ea"/>
                <a:cs typeface="Arial" charset="0"/>
              </a:defRPr>
            </a:lvl4pPr>
            <a:lvl5pPr marL="1828800" algn="l" rtl="0" fontAlgn="base">
              <a:spcBef>
                <a:spcPct val="0"/>
              </a:spcBef>
              <a:spcAft>
                <a:spcPct val="0"/>
              </a:spcAft>
              <a:defRPr kern="1200">
                <a:solidFill>
                  <a:schemeClr val="tx1"/>
                </a:solidFill>
                <a:latin typeface="Tahoma" pitchFamily="34" charset="0"/>
                <a:ea typeface="+mn-ea"/>
                <a:cs typeface="Arial" charset="0"/>
              </a:defRPr>
            </a:lvl5pPr>
            <a:lvl6pPr marL="2286000" algn="l" defTabSz="914400" rtl="0" eaLnBrk="1" latinLnBrk="0" hangingPunct="1">
              <a:defRPr kern="1200">
                <a:solidFill>
                  <a:schemeClr val="tx1"/>
                </a:solidFill>
                <a:latin typeface="Tahoma" pitchFamily="34" charset="0"/>
                <a:ea typeface="+mn-ea"/>
                <a:cs typeface="Arial" charset="0"/>
              </a:defRPr>
            </a:lvl6pPr>
            <a:lvl7pPr marL="2743200" algn="l" defTabSz="914400" rtl="0" eaLnBrk="1" latinLnBrk="0" hangingPunct="1">
              <a:defRPr kern="1200">
                <a:solidFill>
                  <a:schemeClr val="tx1"/>
                </a:solidFill>
                <a:latin typeface="Tahoma" pitchFamily="34" charset="0"/>
                <a:ea typeface="+mn-ea"/>
                <a:cs typeface="Arial" charset="0"/>
              </a:defRPr>
            </a:lvl7pPr>
            <a:lvl8pPr marL="3200400" algn="l" defTabSz="914400" rtl="0" eaLnBrk="1" latinLnBrk="0" hangingPunct="1">
              <a:defRPr kern="1200">
                <a:solidFill>
                  <a:schemeClr val="tx1"/>
                </a:solidFill>
                <a:latin typeface="Tahoma" pitchFamily="34" charset="0"/>
                <a:ea typeface="+mn-ea"/>
                <a:cs typeface="Arial" charset="0"/>
              </a:defRPr>
            </a:lvl8pPr>
            <a:lvl9pPr marL="3657600" algn="l" defTabSz="914400" rtl="0" eaLnBrk="1" latinLnBrk="0" hangingPunct="1">
              <a:defRPr kern="1200">
                <a:solidFill>
                  <a:schemeClr val="tx1"/>
                </a:solidFill>
                <a:latin typeface="Tahoma" pitchFamily="34" charset="0"/>
                <a:ea typeface="+mn-ea"/>
                <a:cs typeface="Arial" charset="0"/>
              </a:defRPr>
            </a:lvl9pPr>
          </a:lstStyle>
          <a:p>
            <a:pPr eaLnBrk="0" hangingPunct="0"/>
            <a:r>
              <a:rPr lang="fr-FR" sz="2000">
                <a:solidFill>
                  <a:schemeClr val="accent1"/>
                </a:solidFill>
                <a:latin typeface="Arial" charset="0"/>
              </a:rPr>
              <a:t>Perception de contrôlabilité</a:t>
            </a:r>
          </a:p>
        </p:txBody>
      </p:sp>
      <p:sp>
        <p:nvSpPr>
          <p:cNvPr id="9" name="Rectangle 8"/>
          <p:cNvSpPr>
            <a:spLocks noChangeArrowheads="1"/>
          </p:cNvSpPr>
          <p:nvPr/>
        </p:nvSpPr>
        <p:spPr bwMode="white">
          <a:xfrm>
            <a:off x="1990725" y="5235575"/>
            <a:ext cx="2362200" cy="274637"/>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defPPr>
              <a:defRPr lang="fr-CA"/>
            </a:defPPr>
            <a:lvl1pPr algn="l" rtl="0" fontAlgn="base">
              <a:spcBef>
                <a:spcPct val="0"/>
              </a:spcBef>
              <a:spcAft>
                <a:spcPct val="0"/>
              </a:spcAft>
              <a:defRPr kern="1200">
                <a:solidFill>
                  <a:schemeClr val="tx1"/>
                </a:solidFill>
                <a:latin typeface="Tahoma" pitchFamily="34" charset="0"/>
                <a:ea typeface="+mn-ea"/>
                <a:cs typeface="Arial" charset="0"/>
              </a:defRPr>
            </a:lvl1pPr>
            <a:lvl2pPr marL="457200" algn="l" rtl="0" fontAlgn="base">
              <a:spcBef>
                <a:spcPct val="0"/>
              </a:spcBef>
              <a:spcAft>
                <a:spcPct val="0"/>
              </a:spcAft>
              <a:defRPr kern="1200">
                <a:solidFill>
                  <a:schemeClr val="tx1"/>
                </a:solidFill>
                <a:latin typeface="Tahoma" pitchFamily="34" charset="0"/>
                <a:ea typeface="+mn-ea"/>
                <a:cs typeface="Arial" charset="0"/>
              </a:defRPr>
            </a:lvl2pPr>
            <a:lvl3pPr marL="914400" algn="l" rtl="0" fontAlgn="base">
              <a:spcBef>
                <a:spcPct val="0"/>
              </a:spcBef>
              <a:spcAft>
                <a:spcPct val="0"/>
              </a:spcAft>
              <a:defRPr kern="1200">
                <a:solidFill>
                  <a:schemeClr val="tx1"/>
                </a:solidFill>
                <a:latin typeface="Tahoma" pitchFamily="34" charset="0"/>
                <a:ea typeface="+mn-ea"/>
                <a:cs typeface="Arial" charset="0"/>
              </a:defRPr>
            </a:lvl3pPr>
            <a:lvl4pPr marL="1371600" algn="l" rtl="0" fontAlgn="base">
              <a:spcBef>
                <a:spcPct val="0"/>
              </a:spcBef>
              <a:spcAft>
                <a:spcPct val="0"/>
              </a:spcAft>
              <a:defRPr kern="1200">
                <a:solidFill>
                  <a:schemeClr val="tx1"/>
                </a:solidFill>
                <a:latin typeface="Tahoma" pitchFamily="34" charset="0"/>
                <a:ea typeface="+mn-ea"/>
                <a:cs typeface="Arial" charset="0"/>
              </a:defRPr>
            </a:lvl4pPr>
            <a:lvl5pPr marL="1828800" algn="l" rtl="0" fontAlgn="base">
              <a:spcBef>
                <a:spcPct val="0"/>
              </a:spcBef>
              <a:spcAft>
                <a:spcPct val="0"/>
              </a:spcAft>
              <a:defRPr kern="1200">
                <a:solidFill>
                  <a:schemeClr val="tx1"/>
                </a:solidFill>
                <a:latin typeface="Tahoma" pitchFamily="34" charset="0"/>
                <a:ea typeface="+mn-ea"/>
                <a:cs typeface="Arial" charset="0"/>
              </a:defRPr>
            </a:lvl5pPr>
            <a:lvl6pPr marL="2286000" algn="l" defTabSz="914400" rtl="0" eaLnBrk="1" latinLnBrk="0" hangingPunct="1">
              <a:defRPr kern="1200">
                <a:solidFill>
                  <a:schemeClr val="tx1"/>
                </a:solidFill>
                <a:latin typeface="Tahoma" pitchFamily="34" charset="0"/>
                <a:ea typeface="+mn-ea"/>
                <a:cs typeface="Arial" charset="0"/>
              </a:defRPr>
            </a:lvl6pPr>
            <a:lvl7pPr marL="2743200" algn="l" defTabSz="914400" rtl="0" eaLnBrk="1" latinLnBrk="0" hangingPunct="1">
              <a:defRPr kern="1200">
                <a:solidFill>
                  <a:schemeClr val="tx1"/>
                </a:solidFill>
                <a:latin typeface="Tahoma" pitchFamily="34" charset="0"/>
                <a:ea typeface="+mn-ea"/>
                <a:cs typeface="Arial" charset="0"/>
              </a:defRPr>
            </a:lvl7pPr>
            <a:lvl8pPr marL="3200400" algn="l" defTabSz="914400" rtl="0" eaLnBrk="1" latinLnBrk="0" hangingPunct="1">
              <a:defRPr kern="1200">
                <a:solidFill>
                  <a:schemeClr val="tx1"/>
                </a:solidFill>
                <a:latin typeface="Tahoma" pitchFamily="34" charset="0"/>
                <a:ea typeface="+mn-ea"/>
                <a:cs typeface="Arial" charset="0"/>
              </a:defRPr>
            </a:lvl8pPr>
            <a:lvl9pPr marL="3657600" algn="l" defTabSz="914400" rtl="0" eaLnBrk="1" latinLnBrk="0" hangingPunct="1">
              <a:defRPr kern="1200">
                <a:solidFill>
                  <a:schemeClr val="tx1"/>
                </a:solidFill>
                <a:latin typeface="Tahoma" pitchFamily="34" charset="0"/>
                <a:ea typeface="+mn-ea"/>
                <a:cs typeface="Arial" charset="0"/>
              </a:defRPr>
            </a:lvl9pPr>
          </a:lstStyle>
          <a:p>
            <a:pPr eaLnBrk="0" hangingPunct="0"/>
            <a:r>
              <a:rPr lang="fr-FR" i="1">
                <a:latin typeface="Arial" charset="0"/>
              </a:rPr>
              <a:t>(ai-je mon mot à dire ?)</a:t>
            </a:r>
            <a:endParaRPr lang="fr-FR">
              <a:latin typeface="Arial" charset="0"/>
            </a:endParaRPr>
          </a:p>
        </p:txBody>
      </p:sp>
      <p:sp>
        <p:nvSpPr>
          <p:cNvPr id="10" name="Rectangle 9"/>
          <p:cNvSpPr>
            <a:spLocks noChangeArrowheads="1"/>
          </p:cNvSpPr>
          <p:nvPr/>
        </p:nvSpPr>
        <p:spPr bwMode="white">
          <a:xfrm>
            <a:off x="5719763" y="3257550"/>
            <a:ext cx="1158875" cy="304800"/>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defPPr>
              <a:defRPr lang="fr-CA"/>
            </a:defPPr>
            <a:lvl1pPr algn="l" rtl="0" fontAlgn="base">
              <a:spcBef>
                <a:spcPct val="0"/>
              </a:spcBef>
              <a:spcAft>
                <a:spcPct val="0"/>
              </a:spcAft>
              <a:defRPr kern="1200">
                <a:solidFill>
                  <a:schemeClr val="tx1"/>
                </a:solidFill>
                <a:latin typeface="Tahoma" pitchFamily="34" charset="0"/>
                <a:ea typeface="+mn-ea"/>
                <a:cs typeface="Arial" charset="0"/>
              </a:defRPr>
            </a:lvl1pPr>
            <a:lvl2pPr marL="457200" algn="l" rtl="0" fontAlgn="base">
              <a:spcBef>
                <a:spcPct val="0"/>
              </a:spcBef>
              <a:spcAft>
                <a:spcPct val="0"/>
              </a:spcAft>
              <a:defRPr kern="1200">
                <a:solidFill>
                  <a:schemeClr val="tx1"/>
                </a:solidFill>
                <a:latin typeface="Tahoma" pitchFamily="34" charset="0"/>
                <a:ea typeface="+mn-ea"/>
                <a:cs typeface="Arial" charset="0"/>
              </a:defRPr>
            </a:lvl2pPr>
            <a:lvl3pPr marL="914400" algn="l" rtl="0" fontAlgn="base">
              <a:spcBef>
                <a:spcPct val="0"/>
              </a:spcBef>
              <a:spcAft>
                <a:spcPct val="0"/>
              </a:spcAft>
              <a:defRPr kern="1200">
                <a:solidFill>
                  <a:schemeClr val="tx1"/>
                </a:solidFill>
                <a:latin typeface="Tahoma" pitchFamily="34" charset="0"/>
                <a:ea typeface="+mn-ea"/>
                <a:cs typeface="Arial" charset="0"/>
              </a:defRPr>
            </a:lvl3pPr>
            <a:lvl4pPr marL="1371600" algn="l" rtl="0" fontAlgn="base">
              <a:spcBef>
                <a:spcPct val="0"/>
              </a:spcBef>
              <a:spcAft>
                <a:spcPct val="0"/>
              </a:spcAft>
              <a:defRPr kern="1200">
                <a:solidFill>
                  <a:schemeClr val="tx1"/>
                </a:solidFill>
                <a:latin typeface="Tahoma" pitchFamily="34" charset="0"/>
                <a:ea typeface="+mn-ea"/>
                <a:cs typeface="Arial" charset="0"/>
              </a:defRPr>
            </a:lvl4pPr>
            <a:lvl5pPr marL="1828800" algn="l" rtl="0" fontAlgn="base">
              <a:spcBef>
                <a:spcPct val="0"/>
              </a:spcBef>
              <a:spcAft>
                <a:spcPct val="0"/>
              </a:spcAft>
              <a:defRPr kern="1200">
                <a:solidFill>
                  <a:schemeClr val="tx1"/>
                </a:solidFill>
                <a:latin typeface="Tahoma" pitchFamily="34" charset="0"/>
                <a:ea typeface="+mn-ea"/>
                <a:cs typeface="Arial" charset="0"/>
              </a:defRPr>
            </a:lvl5pPr>
            <a:lvl6pPr marL="2286000" algn="l" defTabSz="914400" rtl="0" eaLnBrk="1" latinLnBrk="0" hangingPunct="1">
              <a:defRPr kern="1200">
                <a:solidFill>
                  <a:schemeClr val="tx1"/>
                </a:solidFill>
                <a:latin typeface="Tahoma" pitchFamily="34" charset="0"/>
                <a:ea typeface="+mn-ea"/>
                <a:cs typeface="Arial" charset="0"/>
              </a:defRPr>
            </a:lvl6pPr>
            <a:lvl7pPr marL="2743200" algn="l" defTabSz="914400" rtl="0" eaLnBrk="1" latinLnBrk="0" hangingPunct="1">
              <a:defRPr kern="1200">
                <a:solidFill>
                  <a:schemeClr val="tx1"/>
                </a:solidFill>
                <a:latin typeface="Tahoma" pitchFamily="34" charset="0"/>
                <a:ea typeface="+mn-ea"/>
                <a:cs typeface="Arial" charset="0"/>
              </a:defRPr>
            </a:lvl7pPr>
            <a:lvl8pPr marL="3200400" algn="l" defTabSz="914400" rtl="0" eaLnBrk="1" latinLnBrk="0" hangingPunct="1">
              <a:defRPr kern="1200">
                <a:solidFill>
                  <a:schemeClr val="tx1"/>
                </a:solidFill>
                <a:latin typeface="Tahoma" pitchFamily="34" charset="0"/>
                <a:ea typeface="+mn-ea"/>
                <a:cs typeface="Arial" charset="0"/>
              </a:defRPr>
            </a:lvl8pPr>
            <a:lvl9pPr marL="3657600" algn="l" defTabSz="914400" rtl="0" eaLnBrk="1" latinLnBrk="0" hangingPunct="1">
              <a:defRPr kern="1200">
                <a:solidFill>
                  <a:schemeClr val="tx1"/>
                </a:solidFill>
                <a:latin typeface="Tahoma" pitchFamily="34" charset="0"/>
                <a:ea typeface="+mn-ea"/>
                <a:cs typeface="Arial" charset="0"/>
              </a:defRPr>
            </a:lvl9pPr>
          </a:lstStyle>
          <a:p>
            <a:pPr eaLnBrk="0" hangingPunct="0"/>
            <a:r>
              <a:rPr lang="fr-FR" sz="2000">
                <a:solidFill>
                  <a:schemeClr val="accent2"/>
                </a:solidFill>
                <a:latin typeface="Arial" charset="0"/>
              </a:rPr>
              <a:t>S’engager</a:t>
            </a:r>
          </a:p>
        </p:txBody>
      </p:sp>
      <p:sp>
        <p:nvSpPr>
          <p:cNvPr id="11" name="Rectangle 10"/>
          <p:cNvSpPr>
            <a:spLocks noChangeArrowheads="1"/>
          </p:cNvSpPr>
          <p:nvPr/>
        </p:nvSpPr>
        <p:spPr bwMode="white">
          <a:xfrm>
            <a:off x="7591425" y="3705225"/>
            <a:ext cx="1198563" cy="307975"/>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defPPr>
              <a:defRPr lang="fr-CA"/>
            </a:defPPr>
            <a:lvl1pPr algn="l" rtl="0" fontAlgn="base">
              <a:spcBef>
                <a:spcPct val="0"/>
              </a:spcBef>
              <a:spcAft>
                <a:spcPct val="0"/>
              </a:spcAft>
              <a:defRPr kern="1200">
                <a:solidFill>
                  <a:schemeClr val="tx1"/>
                </a:solidFill>
                <a:latin typeface="Tahoma" pitchFamily="34" charset="0"/>
                <a:ea typeface="+mn-ea"/>
                <a:cs typeface="Arial" charset="0"/>
              </a:defRPr>
            </a:lvl1pPr>
            <a:lvl2pPr marL="457200" algn="l" rtl="0" fontAlgn="base">
              <a:spcBef>
                <a:spcPct val="0"/>
              </a:spcBef>
              <a:spcAft>
                <a:spcPct val="0"/>
              </a:spcAft>
              <a:defRPr kern="1200">
                <a:solidFill>
                  <a:schemeClr val="tx1"/>
                </a:solidFill>
                <a:latin typeface="Tahoma" pitchFamily="34" charset="0"/>
                <a:ea typeface="+mn-ea"/>
                <a:cs typeface="Arial" charset="0"/>
              </a:defRPr>
            </a:lvl2pPr>
            <a:lvl3pPr marL="914400" algn="l" rtl="0" fontAlgn="base">
              <a:spcBef>
                <a:spcPct val="0"/>
              </a:spcBef>
              <a:spcAft>
                <a:spcPct val="0"/>
              </a:spcAft>
              <a:defRPr kern="1200">
                <a:solidFill>
                  <a:schemeClr val="tx1"/>
                </a:solidFill>
                <a:latin typeface="Tahoma" pitchFamily="34" charset="0"/>
                <a:ea typeface="+mn-ea"/>
                <a:cs typeface="Arial" charset="0"/>
              </a:defRPr>
            </a:lvl3pPr>
            <a:lvl4pPr marL="1371600" algn="l" rtl="0" fontAlgn="base">
              <a:spcBef>
                <a:spcPct val="0"/>
              </a:spcBef>
              <a:spcAft>
                <a:spcPct val="0"/>
              </a:spcAft>
              <a:defRPr kern="1200">
                <a:solidFill>
                  <a:schemeClr val="tx1"/>
                </a:solidFill>
                <a:latin typeface="Tahoma" pitchFamily="34" charset="0"/>
                <a:ea typeface="+mn-ea"/>
                <a:cs typeface="Arial" charset="0"/>
              </a:defRPr>
            </a:lvl4pPr>
            <a:lvl5pPr marL="1828800" algn="l" rtl="0" fontAlgn="base">
              <a:spcBef>
                <a:spcPct val="0"/>
              </a:spcBef>
              <a:spcAft>
                <a:spcPct val="0"/>
              </a:spcAft>
              <a:defRPr kern="1200">
                <a:solidFill>
                  <a:schemeClr val="tx1"/>
                </a:solidFill>
                <a:latin typeface="Tahoma" pitchFamily="34" charset="0"/>
                <a:ea typeface="+mn-ea"/>
                <a:cs typeface="Arial" charset="0"/>
              </a:defRPr>
            </a:lvl5pPr>
            <a:lvl6pPr marL="2286000" algn="l" defTabSz="914400" rtl="0" eaLnBrk="1" latinLnBrk="0" hangingPunct="1">
              <a:defRPr kern="1200">
                <a:solidFill>
                  <a:schemeClr val="tx1"/>
                </a:solidFill>
                <a:latin typeface="Tahoma" pitchFamily="34" charset="0"/>
                <a:ea typeface="+mn-ea"/>
                <a:cs typeface="Arial" charset="0"/>
              </a:defRPr>
            </a:lvl6pPr>
            <a:lvl7pPr marL="2743200" algn="l" defTabSz="914400" rtl="0" eaLnBrk="1" latinLnBrk="0" hangingPunct="1">
              <a:defRPr kern="1200">
                <a:solidFill>
                  <a:schemeClr val="tx1"/>
                </a:solidFill>
                <a:latin typeface="Tahoma" pitchFamily="34" charset="0"/>
                <a:ea typeface="+mn-ea"/>
                <a:cs typeface="Arial" charset="0"/>
              </a:defRPr>
            </a:lvl7pPr>
            <a:lvl8pPr marL="3200400" algn="l" defTabSz="914400" rtl="0" eaLnBrk="1" latinLnBrk="0" hangingPunct="1">
              <a:defRPr kern="1200">
                <a:solidFill>
                  <a:schemeClr val="tx1"/>
                </a:solidFill>
                <a:latin typeface="Tahoma" pitchFamily="34" charset="0"/>
                <a:ea typeface="+mn-ea"/>
                <a:cs typeface="Arial" charset="0"/>
              </a:defRPr>
            </a:lvl8pPr>
            <a:lvl9pPr marL="3657600" algn="l" defTabSz="914400" rtl="0" eaLnBrk="1" latinLnBrk="0" hangingPunct="1">
              <a:defRPr kern="1200">
                <a:solidFill>
                  <a:schemeClr val="tx1"/>
                </a:solidFill>
                <a:latin typeface="Tahoma" pitchFamily="34" charset="0"/>
                <a:ea typeface="+mn-ea"/>
                <a:cs typeface="Arial" charset="0"/>
              </a:defRPr>
            </a:lvl9pPr>
          </a:lstStyle>
          <a:p>
            <a:pPr eaLnBrk="0" hangingPunct="0"/>
            <a:r>
              <a:rPr lang="fr-FR" sz="2000">
                <a:latin typeface="Arial" charset="0"/>
              </a:rPr>
              <a:t>Apprendre</a:t>
            </a:r>
          </a:p>
        </p:txBody>
      </p:sp>
      <p:sp>
        <p:nvSpPr>
          <p:cNvPr id="12" name="Rectangle 11"/>
          <p:cNvSpPr>
            <a:spLocks noChangeArrowheads="1"/>
          </p:cNvSpPr>
          <p:nvPr/>
        </p:nvSpPr>
        <p:spPr bwMode="white">
          <a:xfrm>
            <a:off x="5719763" y="4070350"/>
            <a:ext cx="1241425" cy="304800"/>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defPPr>
              <a:defRPr lang="fr-CA"/>
            </a:defPPr>
            <a:lvl1pPr algn="l" rtl="0" fontAlgn="base">
              <a:spcBef>
                <a:spcPct val="0"/>
              </a:spcBef>
              <a:spcAft>
                <a:spcPct val="0"/>
              </a:spcAft>
              <a:defRPr kern="1200">
                <a:solidFill>
                  <a:schemeClr val="tx1"/>
                </a:solidFill>
                <a:latin typeface="Tahoma" pitchFamily="34" charset="0"/>
                <a:ea typeface="+mn-ea"/>
                <a:cs typeface="Arial" charset="0"/>
              </a:defRPr>
            </a:lvl1pPr>
            <a:lvl2pPr marL="457200" algn="l" rtl="0" fontAlgn="base">
              <a:spcBef>
                <a:spcPct val="0"/>
              </a:spcBef>
              <a:spcAft>
                <a:spcPct val="0"/>
              </a:spcAft>
              <a:defRPr kern="1200">
                <a:solidFill>
                  <a:schemeClr val="tx1"/>
                </a:solidFill>
                <a:latin typeface="Tahoma" pitchFamily="34" charset="0"/>
                <a:ea typeface="+mn-ea"/>
                <a:cs typeface="Arial" charset="0"/>
              </a:defRPr>
            </a:lvl2pPr>
            <a:lvl3pPr marL="914400" algn="l" rtl="0" fontAlgn="base">
              <a:spcBef>
                <a:spcPct val="0"/>
              </a:spcBef>
              <a:spcAft>
                <a:spcPct val="0"/>
              </a:spcAft>
              <a:defRPr kern="1200">
                <a:solidFill>
                  <a:schemeClr val="tx1"/>
                </a:solidFill>
                <a:latin typeface="Tahoma" pitchFamily="34" charset="0"/>
                <a:ea typeface="+mn-ea"/>
                <a:cs typeface="Arial" charset="0"/>
              </a:defRPr>
            </a:lvl3pPr>
            <a:lvl4pPr marL="1371600" algn="l" rtl="0" fontAlgn="base">
              <a:spcBef>
                <a:spcPct val="0"/>
              </a:spcBef>
              <a:spcAft>
                <a:spcPct val="0"/>
              </a:spcAft>
              <a:defRPr kern="1200">
                <a:solidFill>
                  <a:schemeClr val="tx1"/>
                </a:solidFill>
                <a:latin typeface="Tahoma" pitchFamily="34" charset="0"/>
                <a:ea typeface="+mn-ea"/>
                <a:cs typeface="Arial" charset="0"/>
              </a:defRPr>
            </a:lvl4pPr>
            <a:lvl5pPr marL="1828800" algn="l" rtl="0" fontAlgn="base">
              <a:spcBef>
                <a:spcPct val="0"/>
              </a:spcBef>
              <a:spcAft>
                <a:spcPct val="0"/>
              </a:spcAft>
              <a:defRPr kern="1200">
                <a:solidFill>
                  <a:schemeClr val="tx1"/>
                </a:solidFill>
                <a:latin typeface="Tahoma" pitchFamily="34" charset="0"/>
                <a:ea typeface="+mn-ea"/>
                <a:cs typeface="Arial" charset="0"/>
              </a:defRPr>
            </a:lvl5pPr>
            <a:lvl6pPr marL="2286000" algn="l" defTabSz="914400" rtl="0" eaLnBrk="1" latinLnBrk="0" hangingPunct="1">
              <a:defRPr kern="1200">
                <a:solidFill>
                  <a:schemeClr val="tx1"/>
                </a:solidFill>
                <a:latin typeface="Tahoma" pitchFamily="34" charset="0"/>
                <a:ea typeface="+mn-ea"/>
                <a:cs typeface="Arial" charset="0"/>
              </a:defRPr>
            </a:lvl6pPr>
            <a:lvl7pPr marL="2743200" algn="l" defTabSz="914400" rtl="0" eaLnBrk="1" latinLnBrk="0" hangingPunct="1">
              <a:defRPr kern="1200">
                <a:solidFill>
                  <a:schemeClr val="tx1"/>
                </a:solidFill>
                <a:latin typeface="Tahoma" pitchFamily="34" charset="0"/>
                <a:ea typeface="+mn-ea"/>
                <a:cs typeface="Arial" charset="0"/>
              </a:defRPr>
            </a:lvl7pPr>
            <a:lvl8pPr marL="3200400" algn="l" defTabSz="914400" rtl="0" eaLnBrk="1" latinLnBrk="0" hangingPunct="1">
              <a:defRPr kern="1200">
                <a:solidFill>
                  <a:schemeClr val="tx1"/>
                </a:solidFill>
                <a:latin typeface="Tahoma" pitchFamily="34" charset="0"/>
                <a:ea typeface="+mn-ea"/>
                <a:cs typeface="Arial" charset="0"/>
              </a:defRPr>
            </a:lvl8pPr>
            <a:lvl9pPr marL="3657600" algn="l" defTabSz="914400" rtl="0" eaLnBrk="1" latinLnBrk="0" hangingPunct="1">
              <a:defRPr kern="1200">
                <a:solidFill>
                  <a:schemeClr val="tx1"/>
                </a:solidFill>
                <a:latin typeface="Tahoma" pitchFamily="34" charset="0"/>
                <a:ea typeface="+mn-ea"/>
                <a:cs typeface="Arial" charset="0"/>
              </a:defRPr>
            </a:lvl9pPr>
          </a:lstStyle>
          <a:p>
            <a:pPr eaLnBrk="0" hangingPunct="0"/>
            <a:r>
              <a:rPr lang="fr-FR" sz="2000">
                <a:solidFill>
                  <a:schemeClr val="accent2"/>
                </a:solidFill>
                <a:latin typeface="Arial" charset="0"/>
              </a:rPr>
              <a:t>Persévérer</a:t>
            </a:r>
          </a:p>
        </p:txBody>
      </p:sp>
      <p:sp>
        <p:nvSpPr>
          <p:cNvPr id="13" name="Rectangle 12"/>
          <p:cNvSpPr>
            <a:spLocks noChangeArrowheads="1"/>
          </p:cNvSpPr>
          <p:nvPr/>
        </p:nvSpPr>
        <p:spPr bwMode="white">
          <a:xfrm>
            <a:off x="2482850" y="2486025"/>
            <a:ext cx="1727200" cy="307975"/>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defPPr>
              <a:defRPr lang="fr-CA"/>
            </a:defPPr>
            <a:lvl1pPr algn="l" rtl="0" fontAlgn="base">
              <a:spcBef>
                <a:spcPct val="0"/>
              </a:spcBef>
              <a:spcAft>
                <a:spcPct val="0"/>
              </a:spcAft>
              <a:defRPr kern="1200">
                <a:solidFill>
                  <a:schemeClr val="tx1"/>
                </a:solidFill>
                <a:latin typeface="Tahoma" pitchFamily="34" charset="0"/>
                <a:ea typeface="+mn-ea"/>
                <a:cs typeface="Arial" charset="0"/>
              </a:defRPr>
            </a:lvl1pPr>
            <a:lvl2pPr marL="457200" algn="l" rtl="0" fontAlgn="base">
              <a:spcBef>
                <a:spcPct val="0"/>
              </a:spcBef>
              <a:spcAft>
                <a:spcPct val="0"/>
              </a:spcAft>
              <a:defRPr kern="1200">
                <a:solidFill>
                  <a:schemeClr val="tx1"/>
                </a:solidFill>
                <a:latin typeface="Tahoma" pitchFamily="34" charset="0"/>
                <a:ea typeface="+mn-ea"/>
                <a:cs typeface="Arial" charset="0"/>
              </a:defRPr>
            </a:lvl2pPr>
            <a:lvl3pPr marL="914400" algn="l" rtl="0" fontAlgn="base">
              <a:spcBef>
                <a:spcPct val="0"/>
              </a:spcBef>
              <a:spcAft>
                <a:spcPct val="0"/>
              </a:spcAft>
              <a:defRPr kern="1200">
                <a:solidFill>
                  <a:schemeClr val="tx1"/>
                </a:solidFill>
                <a:latin typeface="Tahoma" pitchFamily="34" charset="0"/>
                <a:ea typeface="+mn-ea"/>
                <a:cs typeface="Arial" charset="0"/>
              </a:defRPr>
            </a:lvl3pPr>
            <a:lvl4pPr marL="1371600" algn="l" rtl="0" fontAlgn="base">
              <a:spcBef>
                <a:spcPct val="0"/>
              </a:spcBef>
              <a:spcAft>
                <a:spcPct val="0"/>
              </a:spcAft>
              <a:defRPr kern="1200">
                <a:solidFill>
                  <a:schemeClr val="tx1"/>
                </a:solidFill>
                <a:latin typeface="Tahoma" pitchFamily="34" charset="0"/>
                <a:ea typeface="+mn-ea"/>
                <a:cs typeface="Arial" charset="0"/>
              </a:defRPr>
            </a:lvl4pPr>
            <a:lvl5pPr marL="1828800" algn="l" rtl="0" fontAlgn="base">
              <a:spcBef>
                <a:spcPct val="0"/>
              </a:spcBef>
              <a:spcAft>
                <a:spcPct val="0"/>
              </a:spcAft>
              <a:defRPr kern="1200">
                <a:solidFill>
                  <a:schemeClr val="tx1"/>
                </a:solidFill>
                <a:latin typeface="Tahoma" pitchFamily="34" charset="0"/>
                <a:ea typeface="+mn-ea"/>
                <a:cs typeface="Arial" charset="0"/>
              </a:defRPr>
            </a:lvl5pPr>
            <a:lvl6pPr marL="2286000" algn="l" defTabSz="914400" rtl="0" eaLnBrk="1" latinLnBrk="0" hangingPunct="1">
              <a:defRPr kern="1200">
                <a:solidFill>
                  <a:schemeClr val="tx1"/>
                </a:solidFill>
                <a:latin typeface="Tahoma" pitchFamily="34" charset="0"/>
                <a:ea typeface="+mn-ea"/>
                <a:cs typeface="Arial" charset="0"/>
              </a:defRPr>
            </a:lvl6pPr>
            <a:lvl7pPr marL="2743200" algn="l" defTabSz="914400" rtl="0" eaLnBrk="1" latinLnBrk="0" hangingPunct="1">
              <a:defRPr kern="1200">
                <a:solidFill>
                  <a:schemeClr val="tx1"/>
                </a:solidFill>
                <a:latin typeface="Tahoma" pitchFamily="34" charset="0"/>
                <a:ea typeface="+mn-ea"/>
                <a:cs typeface="Arial" charset="0"/>
              </a:defRPr>
            </a:lvl7pPr>
            <a:lvl8pPr marL="3200400" algn="l" defTabSz="914400" rtl="0" eaLnBrk="1" latinLnBrk="0" hangingPunct="1">
              <a:defRPr kern="1200">
                <a:solidFill>
                  <a:schemeClr val="tx1"/>
                </a:solidFill>
                <a:latin typeface="Tahoma" pitchFamily="34" charset="0"/>
                <a:ea typeface="+mn-ea"/>
                <a:cs typeface="Arial" charset="0"/>
              </a:defRPr>
            </a:lvl8pPr>
            <a:lvl9pPr marL="3657600" algn="l" defTabSz="914400" rtl="0" eaLnBrk="1" latinLnBrk="0" hangingPunct="1">
              <a:defRPr kern="1200">
                <a:solidFill>
                  <a:schemeClr val="tx1"/>
                </a:solidFill>
                <a:latin typeface="Tahoma" pitchFamily="34" charset="0"/>
                <a:ea typeface="+mn-ea"/>
                <a:cs typeface="Arial" charset="0"/>
              </a:defRPr>
            </a:lvl9pPr>
          </a:lstStyle>
          <a:p>
            <a:pPr eaLnBrk="0" hangingPunct="0"/>
            <a:r>
              <a:rPr lang="fr-FR" sz="2000" b="1" i="1" dirty="0">
                <a:solidFill>
                  <a:schemeClr val="accent1"/>
                </a:solidFill>
                <a:latin typeface="Arial" charset="0"/>
              </a:rPr>
              <a:t>Sources</a:t>
            </a:r>
            <a:endParaRPr lang="fr-FR" sz="1200" b="1" i="1" dirty="0">
              <a:solidFill>
                <a:schemeClr val="accent1"/>
              </a:solidFill>
              <a:latin typeface="Arial" charset="0"/>
            </a:endParaRPr>
          </a:p>
        </p:txBody>
      </p:sp>
      <p:sp>
        <p:nvSpPr>
          <p:cNvPr id="14" name="Rectangle 13"/>
          <p:cNvSpPr>
            <a:spLocks noChangeArrowheads="1"/>
          </p:cNvSpPr>
          <p:nvPr/>
        </p:nvSpPr>
        <p:spPr bwMode="white">
          <a:xfrm>
            <a:off x="5432425" y="2486025"/>
            <a:ext cx="1827213" cy="307975"/>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defPPr>
              <a:defRPr lang="fr-CA"/>
            </a:defPPr>
            <a:lvl1pPr algn="l" rtl="0" fontAlgn="base">
              <a:spcBef>
                <a:spcPct val="0"/>
              </a:spcBef>
              <a:spcAft>
                <a:spcPct val="0"/>
              </a:spcAft>
              <a:defRPr kern="1200">
                <a:solidFill>
                  <a:schemeClr val="tx1"/>
                </a:solidFill>
                <a:latin typeface="Tahoma" pitchFamily="34" charset="0"/>
                <a:ea typeface="+mn-ea"/>
                <a:cs typeface="Arial" charset="0"/>
              </a:defRPr>
            </a:lvl1pPr>
            <a:lvl2pPr marL="457200" algn="l" rtl="0" fontAlgn="base">
              <a:spcBef>
                <a:spcPct val="0"/>
              </a:spcBef>
              <a:spcAft>
                <a:spcPct val="0"/>
              </a:spcAft>
              <a:defRPr kern="1200">
                <a:solidFill>
                  <a:schemeClr val="tx1"/>
                </a:solidFill>
                <a:latin typeface="Tahoma" pitchFamily="34" charset="0"/>
                <a:ea typeface="+mn-ea"/>
                <a:cs typeface="Arial" charset="0"/>
              </a:defRPr>
            </a:lvl2pPr>
            <a:lvl3pPr marL="914400" algn="l" rtl="0" fontAlgn="base">
              <a:spcBef>
                <a:spcPct val="0"/>
              </a:spcBef>
              <a:spcAft>
                <a:spcPct val="0"/>
              </a:spcAft>
              <a:defRPr kern="1200">
                <a:solidFill>
                  <a:schemeClr val="tx1"/>
                </a:solidFill>
                <a:latin typeface="Tahoma" pitchFamily="34" charset="0"/>
                <a:ea typeface="+mn-ea"/>
                <a:cs typeface="Arial" charset="0"/>
              </a:defRPr>
            </a:lvl3pPr>
            <a:lvl4pPr marL="1371600" algn="l" rtl="0" fontAlgn="base">
              <a:spcBef>
                <a:spcPct val="0"/>
              </a:spcBef>
              <a:spcAft>
                <a:spcPct val="0"/>
              </a:spcAft>
              <a:defRPr kern="1200">
                <a:solidFill>
                  <a:schemeClr val="tx1"/>
                </a:solidFill>
                <a:latin typeface="Tahoma" pitchFamily="34" charset="0"/>
                <a:ea typeface="+mn-ea"/>
                <a:cs typeface="Arial" charset="0"/>
              </a:defRPr>
            </a:lvl4pPr>
            <a:lvl5pPr marL="1828800" algn="l" rtl="0" fontAlgn="base">
              <a:spcBef>
                <a:spcPct val="0"/>
              </a:spcBef>
              <a:spcAft>
                <a:spcPct val="0"/>
              </a:spcAft>
              <a:defRPr kern="1200">
                <a:solidFill>
                  <a:schemeClr val="tx1"/>
                </a:solidFill>
                <a:latin typeface="Tahoma" pitchFamily="34" charset="0"/>
                <a:ea typeface="+mn-ea"/>
                <a:cs typeface="Arial" charset="0"/>
              </a:defRPr>
            </a:lvl5pPr>
            <a:lvl6pPr marL="2286000" algn="l" defTabSz="914400" rtl="0" eaLnBrk="1" latinLnBrk="0" hangingPunct="1">
              <a:defRPr kern="1200">
                <a:solidFill>
                  <a:schemeClr val="tx1"/>
                </a:solidFill>
                <a:latin typeface="Tahoma" pitchFamily="34" charset="0"/>
                <a:ea typeface="+mn-ea"/>
                <a:cs typeface="Arial" charset="0"/>
              </a:defRPr>
            </a:lvl6pPr>
            <a:lvl7pPr marL="2743200" algn="l" defTabSz="914400" rtl="0" eaLnBrk="1" latinLnBrk="0" hangingPunct="1">
              <a:defRPr kern="1200">
                <a:solidFill>
                  <a:schemeClr val="tx1"/>
                </a:solidFill>
                <a:latin typeface="Tahoma" pitchFamily="34" charset="0"/>
                <a:ea typeface="+mn-ea"/>
                <a:cs typeface="Arial" charset="0"/>
              </a:defRPr>
            </a:lvl7pPr>
            <a:lvl8pPr marL="3200400" algn="l" defTabSz="914400" rtl="0" eaLnBrk="1" latinLnBrk="0" hangingPunct="1">
              <a:defRPr kern="1200">
                <a:solidFill>
                  <a:schemeClr val="tx1"/>
                </a:solidFill>
                <a:latin typeface="Tahoma" pitchFamily="34" charset="0"/>
                <a:ea typeface="+mn-ea"/>
                <a:cs typeface="Arial" charset="0"/>
              </a:defRPr>
            </a:lvl8pPr>
            <a:lvl9pPr marL="3657600" algn="l" defTabSz="914400" rtl="0" eaLnBrk="1" latinLnBrk="0" hangingPunct="1">
              <a:defRPr kern="1200">
                <a:solidFill>
                  <a:schemeClr val="tx1"/>
                </a:solidFill>
                <a:latin typeface="Tahoma" pitchFamily="34" charset="0"/>
                <a:ea typeface="+mn-ea"/>
                <a:cs typeface="Arial" charset="0"/>
              </a:defRPr>
            </a:lvl9pPr>
          </a:lstStyle>
          <a:p>
            <a:pPr eaLnBrk="0" hangingPunct="0"/>
            <a:r>
              <a:rPr lang="fr-FR" sz="2000" b="1" i="1" dirty="0">
                <a:solidFill>
                  <a:schemeClr val="accent2"/>
                </a:solidFill>
                <a:latin typeface="Arial" charset="0"/>
              </a:rPr>
              <a:t>Conséquences</a:t>
            </a:r>
            <a:endParaRPr lang="fr-FR" sz="1200" b="1" i="1" dirty="0">
              <a:solidFill>
                <a:schemeClr val="accent2"/>
              </a:solidFill>
              <a:latin typeface="Arial" charset="0"/>
            </a:endParaRPr>
          </a:p>
        </p:txBody>
      </p:sp>
      <p:sp>
        <p:nvSpPr>
          <p:cNvPr id="15" name="Rectangle 14"/>
          <p:cNvSpPr>
            <a:spLocks noChangeArrowheads="1"/>
          </p:cNvSpPr>
          <p:nvPr/>
        </p:nvSpPr>
        <p:spPr bwMode="white">
          <a:xfrm>
            <a:off x="2257425" y="5930900"/>
            <a:ext cx="1524000" cy="274637"/>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defPPr>
              <a:defRPr lang="fr-CA"/>
            </a:defPPr>
            <a:lvl1pPr algn="l" rtl="0" fontAlgn="base">
              <a:spcBef>
                <a:spcPct val="0"/>
              </a:spcBef>
              <a:spcAft>
                <a:spcPct val="0"/>
              </a:spcAft>
              <a:defRPr kern="1200">
                <a:solidFill>
                  <a:schemeClr val="tx1"/>
                </a:solidFill>
                <a:latin typeface="Tahoma" pitchFamily="34" charset="0"/>
                <a:ea typeface="+mn-ea"/>
                <a:cs typeface="Arial" charset="0"/>
              </a:defRPr>
            </a:lvl1pPr>
            <a:lvl2pPr marL="457200" algn="l" rtl="0" fontAlgn="base">
              <a:spcBef>
                <a:spcPct val="0"/>
              </a:spcBef>
              <a:spcAft>
                <a:spcPct val="0"/>
              </a:spcAft>
              <a:defRPr kern="1200">
                <a:solidFill>
                  <a:schemeClr val="tx1"/>
                </a:solidFill>
                <a:latin typeface="Tahoma" pitchFamily="34" charset="0"/>
                <a:ea typeface="+mn-ea"/>
                <a:cs typeface="Arial" charset="0"/>
              </a:defRPr>
            </a:lvl2pPr>
            <a:lvl3pPr marL="914400" algn="l" rtl="0" fontAlgn="base">
              <a:spcBef>
                <a:spcPct val="0"/>
              </a:spcBef>
              <a:spcAft>
                <a:spcPct val="0"/>
              </a:spcAft>
              <a:defRPr kern="1200">
                <a:solidFill>
                  <a:schemeClr val="tx1"/>
                </a:solidFill>
                <a:latin typeface="Tahoma" pitchFamily="34" charset="0"/>
                <a:ea typeface="+mn-ea"/>
                <a:cs typeface="Arial" charset="0"/>
              </a:defRPr>
            </a:lvl3pPr>
            <a:lvl4pPr marL="1371600" algn="l" rtl="0" fontAlgn="base">
              <a:spcBef>
                <a:spcPct val="0"/>
              </a:spcBef>
              <a:spcAft>
                <a:spcPct val="0"/>
              </a:spcAft>
              <a:defRPr kern="1200">
                <a:solidFill>
                  <a:schemeClr val="tx1"/>
                </a:solidFill>
                <a:latin typeface="Tahoma" pitchFamily="34" charset="0"/>
                <a:ea typeface="+mn-ea"/>
                <a:cs typeface="Arial" charset="0"/>
              </a:defRPr>
            </a:lvl4pPr>
            <a:lvl5pPr marL="1828800" algn="l" rtl="0" fontAlgn="base">
              <a:spcBef>
                <a:spcPct val="0"/>
              </a:spcBef>
              <a:spcAft>
                <a:spcPct val="0"/>
              </a:spcAft>
              <a:defRPr kern="1200">
                <a:solidFill>
                  <a:schemeClr val="tx1"/>
                </a:solidFill>
                <a:latin typeface="Tahoma" pitchFamily="34" charset="0"/>
                <a:ea typeface="+mn-ea"/>
                <a:cs typeface="Arial" charset="0"/>
              </a:defRPr>
            </a:lvl5pPr>
            <a:lvl6pPr marL="2286000" algn="l" defTabSz="914400" rtl="0" eaLnBrk="1" latinLnBrk="0" hangingPunct="1">
              <a:defRPr kern="1200">
                <a:solidFill>
                  <a:schemeClr val="tx1"/>
                </a:solidFill>
                <a:latin typeface="Tahoma" pitchFamily="34" charset="0"/>
                <a:ea typeface="+mn-ea"/>
                <a:cs typeface="Arial" charset="0"/>
              </a:defRPr>
            </a:lvl6pPr>
            <a:lvl7pPr marL="2743200" algn="l" defTabSz="914400" rtl="0" eaLnBrk="1" latinLnBrk="0" hangingPunct="1">
              <a:defRPr kern="1200">
                <a:solidFill>
                  <a:schemeClr val="tx1"/>
                </a:solidFill>
                <a:latin typeface="Tahoma" pitchFamily="34" charset="0"/>
                <a:ea typeface="+mn-ea"/>
                <a:cs typeface="Arial" charset="0"/>
              </a:defRPr>
            </a:lvl7pPr>
            <a:lvl8pPr marL="3200400" algn="l" defTabSz="914400" rtl="0" eaLnBrk="1" latinLnBrk="0" hangingPunct="1">
              <a:defRPr kern="1200">
                <a:solidFill>
                  <a:schemeClr val="tx1"/>
                </a:solidFill>
                <a:latin typeface="Tahoma" pitchFamily="34" charset="0"/>
                <a:ea typeface="+mn-ea"/>
                <a:cs typeface="Arial" charset="0"/>
              </a:defRPr>
            </a:lvl8pPr>
            <a:lvl9pPr marL="3657600" algn="l" defTabSz="914400" rtl="0" eaLnBrk="1" latinLnBrk="0" hangingPunct="1">
              <a:defRPr kern="1200">
                <a:solidFill>
                  <a:schemeClr val="tx1"/>
                </a:solidFill>
                <a:latin typeface="Tahoma" pitchFamily="34" charset="0"/>
                <a:ea typeface="+mn-ea"/>
                <a:cs typeface="Arial" charset="0"/>
              </a:defRPr>
            </a:lvl9pPr>
          </a:lstStyle>
          <a:p>
            <a:pPr eaLnBrk="0" hangingPunct="0"/>
            <a:r>
              <a:rPr lang="fr-FR">
                <a:latin typeface="Arial" charset="0"/>
              </a:rPr>
              <a:t>Autres sources</a:t>
            </a:r>
            <a:endParaRPr lang="fr-FR" sz="1200">
              <a:latin typeface="Arial" charset="0"/>
            </a:endParaRPr>
          </a:p>
        </p:txBody>
      </p:sp>
      <p:sp>
        <p:nvSpPr>
          <p:cNvPr id="16" name="Line 45"/>
          <p:cNvSpPr>
            <a:spLocks noChangeShapeType="1"/>
          </p:cNvSpPr>
          <p:nvPr/>
        </p:nvSpPr>
        <p:spPr bwMode="auto">
          <a:xfrm flipH="1">
            <a:off x="5791200" y="4646612"/>
            <a:ext cx="2351088" cy="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defPPr>
              <a:defRPr lang="fr-CA"/>
            </a:defPPr>
            <a:lvl1pPr algn="l" rtl="0" fontAlgn="base">
              <a:spcBef>
                <a:spcPct val="0"/>
              </a:spcBef>
              <a:spcAft>
                <a:spcPct val="0"/>
              </a:spcAft>
              <a:defRPr kern="1200">
                <a:solidFill>
                  <a:schemeClr val="tx1"/>
                </a:solidFill>
                <a:latin typeface="Tahoma" pitchFamily="34" charset="0"/>
                <a:ea typeface="+mn-ea"/>
                <a:cs typeface="Arial" charset="0"/>
              </a:defRPr>
            </a:lvl1pPr>
            <a:lvl2pPr marL="457200" algn="l" rtl="0" fontAlgn="base">
              <a:spcBef>
                <a:spcPct val="0"/>
              </a:spcBef>
              <a:spcAft>
                <a:spcPct val="0"/>
              </a:spcAft>
              <a:defRPr kern="1200">
                <a:solidFill>
                  <a:schemeClr val="tx1"/>
                </a:solidFill>
                <a:latin typeface="Tahoma" pitchFamily="34" charset="0"/>
                <a:ea typeface="+mn-ea"/>
                <a:cs typeface="Arial" charset="0"/>
              </a:defRPr>
            </a:lvl2pPr>
            <a:lvl3pPr marL="914400" algn="l" rtl="0" fontAlgn="base">
              <a:spcBef>
                <a:spcPct val="0"/>
              </a:spcBef>
              <a:spcAft>
                <a:spcPct val="0"/>
              </a:spcAft>
              <a:defRPr kern="1200">
                <a:solidFill>
                  <a:schemeClr val="tx1"/>
                </a:solidFill>
                <a:latin typeface="Tahoma" pitchFamily="34" charset="0"/>
                <a:ea typeface="+mn-ea"/>
                <a:cs typeface="Arial" charset="0"/>
              </a:defRPr>
            </a:lvl3pPr>
            <a:lvl4pPr marL="1371600" algn="l" rtl="0" fontAlgn="base">
              <a:spcBef>
                <a:spcPct val="0"/>
              </a:spcBef>
              <a:spcAft>
                <a:spcPct val="0"/>
              </a:spcAft>
              <a:defRPr kern="1200">
                <a:solidFill>
                  <a:schemeClr val="tx1"/>
                </a:solidFill>
                <a:latin typeface="Tahoma" pitchFamily="34" charset="0"/>
                <a:ea typeface="+mn-ea"/>
                <a:cs typeface="Arial" charset="0"/>
              </a:defRPr>
            </a:lvl4pPr>
            <a:lvl5pPr marL="1828800" algn="l" rtl="0" fontAlgn="base">
              <a:spcBef>
                <a:spcPct val="0"/>
              </a:spcBef>
              <a:spcAft>
                <a:spcPct val="0"/>
              </a:spcAft>
              <a:defRPr kern="1200">
                <a:solidFill>
                  <a:schemeClr val="tx1"/>
                </a:solidFill>
                <a:latin typeface="Tahoma" pitchFamily="34" charset="0"/>
                <a:ea typeface="+mn-ea"/>
                <a:cs typeface="Arial" charset="0"/>
              </a:defRPr>
            </a:lvl5pPr>
            <a:lvl6pPr marL="2286000" algn="l" defTabSz="914400" rtl="0" eaLnBrk="1" latinLnBrk="0" hangingPunct="1">
              <a:defRPr kern="1200">
                <a:solidFill>
                  <a:schemeClr val="tx1"/>
                </a:solidFill>
                <a:latin typeface="Tahoma" pitchFamily="34" charset="0"/>
                <a:ea typeface="+mn-ea"/>
                <a:cs typeface="Arial" charset="0"/>
              </a:defRPr>
            </a:lvl6pPr>
            <a:lvl7pPr marL="2743200" algn="l" defTabSz="914400" rtl="0" eaLnBrk="1" latinLnBrk="0" hangingPunct="1">
              <a:defRPr kern="1200">
                <a:solidFill>
                  <a:schemeClr val="tx1"/>
                </a:solidFill>
                <a:latin typeface="Tahoma" pitchFamily="34" charset="0"/>
                <a:ea typeface="+mn-ea"/>
                <a:cs typeface="Arial" charset="0"/>
              </a:defRPr>
            </a:lvl7pPr>
            <a:lvl8pPr marL="3200400" algn="l" defTabSz="914400" rtl="0" eaLnBrk="1" latinLnBrk="0" hangingPunct="1">
              <a:defRPr kern="1200">
                <a:solidFill>
                  <a:schemeClr val="tx1"/>
                </a:solidFill>
                <a:latin typeface="Tahoma" pitchFamily="34" charset="0"/>
                <a:ea typeface="+mn-ea"/>
                <a:cs typeface="Arial" charset="0"/>
              </a:defRPr>
            </a:lvl8pPr>
            <a:lvl9pPr marL="3657600" algn="l" defTabSz="914400" rtl="0" eaLnBrk="1" latinLnBrk="0" hangingPunct="1">
              <a:defRPr kern="1200">
                <a:solidFill>
                  <a:schemeClr val="tx1"/>
                </a:solidFill>
                <a:latin typeface="Tahoma" pitchFamily="34" charset="0"/>
                <a:ea typeface="+mn-ea"/>
                <a:cs typeface="Arial" charset="0"/>
              </a:defRPr>
            </a:lvl9pPr>
          </a:lstStyle>
          <a:p>
            <a:endParaRPr lang="fr-FR"/>
          </a:p>
        </p:txBody>
      </p:sp>
      <p:sp>
        <p:nvSpPr>
          <p:cNvPr id="18" name="Line 53"/>
          <p:cNvSpPr>
            <a:spLocks noChangeShapeType="1"/>
          </p:cNvSpPr>
          <p:nvPr/>
        </p:nvSpPr>
        <p:spPr bwMode="auto">
          <a:xfrm>
            <a:off x="8167688" y="4141787"/>
            <a:ext cx="0" cy="50323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defPPr>
              <a:defRPr lang="fr-CA"/>
            </a:defPPr>
            <a:lvl1pPr algn="l" rtl="0" fontAlgn="base">
              <a:spcBef>
                <a:spcPct val="0"/>
              </a:spcBef>
              <a:spcAft>
                <a:spcPct val="0"/>
              </a:spcAft>
              <a:defRPr kern="1200">
                <a:solidFill>
                  <a:schemeClr val="tx1"/>
                </a:solidFill>
                <a:latin typeface="Tahoma" pitchFamily="34" charset="0"/>
                <a:ea typeface="+mn-ea"/>
                <a:cs typeface="Arial" charset="0"/>
              </a:defRPr>
            </a:lvl1pPr>
            <a:lvl2pPr marL="457200" algn="l" rtl="0" fontAlgn="base">
              <a:spcBef>
                <a:spcPct val="0"/>
              </a:spcBef>
              <a:spcAft>
                <a:spcPct val="0"/>
              </a:spcAft>
              <a:defRPr kern="1200">
                <a:solidFill>
                  <a:schemeClr val="tx1"/>
                </a:solidFill>
                <a:latin typeface="Tahoma" pitchFamily="34" charset="0"/>
                <a:ea typeface="+mn-ea"/>
                <a:cs typeface="Arial" charset="0"/>
              </a:defRPr>
            </a:lvl2pPr>
            <a:lvl3pPr marL="914400" algn="l" rtl="0" fontAlgn="base">
              <a:spcBef>
                <a:spcPct val="0"/>
              </a:spcBef>
              <a:spcAft>
                <a:spcPct val="0"/>
              </a:spcAft>
              <a:defRPr kern="1200">
                <a:solidFill>
                  <a:schemeClr val="tx1"/>
                </a:solidFill>
                <a:latin typeface="Tahoma" pitchFamily="34" charset="0"/>
                <a:ea typeface="+mn-ea"/>
                <a:cs typeface="Arial" charset="0"/>
              </a:defRPr>
            </a:lvl3pPr>
            <a:lvl4pPr marL="1371600" algn="l" rtl="0" fontAlgn="base">
              <a:spcBef>
                <a:spcPct val="0"/>
              </a:spcBef>
              <a:spcAft>
                <a:spcPct val="0"/>
              </a:spcAft>
              <a:defRPr kern="1200">
                <a:solidFill>
                  <a:schemeClr val="tx1"/>
                </a:solidFill>
                <a:latin typeface="Tahoma" pitchFamily="34" charset="0"/>
                <a:ea typeface="+mn-ea"/>
                <a:cs typeface="Arial" charset="0"/>
              </a:defRPr>
            </a:lvl4pPr>
            <a:lvl5pPr marL="1828800" algn="l" rtl="0" fontAlgn="base">
              <a:spcBef>
                <a:spcPct val="0"/>
              </a:spcBef>
              <a:spcAft>
                <a:spcPct val="0"/>
              </a:spcAft>
              <a:defRPr kern="1200">
                <a:solidFill>
                  <a:schemeClr val="tx1"/>
                </a:solidFill>
                <a:latin typeface="Tahoma" pitchFamily="34" charset="0"/>
                <a:ea typeface="+mn-ea"/>
                <a:cs typeface="Arial" charset="0"/>
              </a:defRPr>
            </a:lvl5pPr>
            <a:lvl6pPr marL="2286000" algn="l" defTabSz="914400" rtl="0" eaLnBrk="1" latinLnBrk="0" hangingPunct="1">
              <a:defRPr kern="1200">
                <a:solidFill>
                  <a:schemeClr val="tx1"/>
                </a:solidFill>
                <a:latin typeface="Tahoma" pitchFamily="34" charset="0"/>
                <a:ea typeface="+mn-ea"/>
                <a:cs typeface="Arial" charset="0"/>
              </a:defRPr>
            </a:lvl6pPr>
            <a:lvl7pPr marL="2743200" algn="l" defTabSz="914400" rtl="0" eaLnBrk="1" latinLnBrk="0" hangingPunct="1">
              <a:defRPr kern="1200">
                <a:solidFill>
                  <a:schemeClr val="tx1"/>
                </a:solidFill>
                <a:latin typeface="Tahoma" pitchFamily="34" charset="0"/>
                <a:ea typeface="+mn-ea"/>
                <a:cs typeface="Arial" charset="0"/>
              </a:defRPr>
            </a:lvl7pPr>
            <a:lvl8pPr marL="3200400" algn="l" defTabSz="914400" rtl="0" eaLnBrk="1" latinLnBrk="0" hangingPunct="1">
              <a:defRPr kern="1200">
                <a:solidFill>
                  <a:schemeClr val="tx1"/>
                </a:solidFill>
                <a:latin typeface="Tahoma" pitchFamily="34" charset="0"/>
                <a:ea typeface="+mn-ea"/>
                <a:cs typeface="Arial" charset="0"/>
              </a:defRPr>
            </a:lvl8pPr>
            <a:lvl9pPr marL="3657600" algn="l" defTabSz="914400" rtl="0" eaLnBrk="1" latinLnBrk="0" hangingPunct="1">
              <a:defRPr kern="1200">
                <a:solidFill>
                  <a:schemeClr val="tx1"/>
                </a:solidFill>
                <a:latin typeface="Tahoma" pitchFamily="34" charset="0"/>
                <a:ea typeface="+mn-ea"/>
                <a:cs typeface="Arial" charset="0"/>
              </a:defRPr>
            </a:lvl9pPr>
          </a:lstStyle>
          <a:p>
            <a:endParaRPr lang="fr-FR"/>
          </a:p>
        </p:txBody>
      </p:sp>
      <p:sp>
        <p:nvSpPr>
          <p:cNvPr id="19" name="Line 55"/>
          <p:cNvSpPr>
            <a:spLocks noChangeShapeType="1"/>
          </p:cNvSpPr>
          <p:nvPr/>
        </p:nvSpPr>
        <p:spPr bwMode="auto">
          <a:xfrm flipH="1" flipV="1">
            <a:off x="5143500" y="4357687"/>
            <a:ext cx="647700" cy="28733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defPPr>
              <a:defRPr lang="fr-CA"/>
            </a:defPPr>
            <a:lvl1pPr algn="l" rtl="0" fontAlgn="base">
              <a:spcBef>
                <a:spcPct val="0"/>
              </a:spcBef>
              <a:spcAft>
                <a:spcPct val="0"/>
              </a:spcAft>
              <a:defRPr kern="1200">
                <a:solidFill>
                  <a:schemeClr val="tx1"/>
                </a:solidFill>
                <a:latin typeface="Tahoma" pitchFamily="34" charset="0"/>
                <a:ea typeface="+mn-ea"/>
                <a:cs typeface="Arial" charset="0"/>
              </a:defRPr>
            </a:lvl1pPr>
            <a:lvl2pPr marL="457200" algn="l" rtl="0" fontAlgn="base">
              <a:spcBef>
                <a:spcPct val="0"/>
              </a:spcBef>
              <a:spcAft>
                <a:spcPct val="0"/>
              </a:spcAft>
              <a:defRPr kern="1200">
                <a:solidFill>
                  <a:schemeClr val="tx1"/>
                </a:solidFill>
                <a:latin typeface="Tahoma" pitchFamily="34" charset="0"/>
                <a:ea typeface="+mn-ea"/>
                <a:cs typeface="Arial" charset="0"/>
              </a:defRPr>
            </a:lvl2pPr>
            <a:lvl3pPr marL="914400" algn="l" rtl="0" fontAlgn="base">
              <a:spcBef>
                <a:spcPct val="0"/>
              </a:spcBef>
              <a:spcAft>
                <a:spcPct val="0"/>
              </a:spcAft>
              <a:defRPr kern="1200">
                <a:solidFill>
                  <a:schemeClr val="tx1"/>
                </a:solidFill>
                <a:latin typeface="Tahoma" pitchFamily="34" charset="0"/>
                <a:ea typeface="+mn-ea"/>
                <a:cs typeface="Arial" charset="0"/>
              </a:defRPr>
            </a:lvl3pPr>
            <a:lvl4pPr marL="1371600" algn="l" rtl="0" fontAlgn="base">
              <a:spcBef>
                <a:spcPct val="0"/>
              </a:spcBef>
              <a:spcAft>
                <a:spcPct val="0"/>
              </a:spcAft>
              <a:defRPr kern="1200">
                <a:solidFill>
                  <a:schemeClr val="tx1"/>
                </a:solidFill>
                <a:latin typeface="Tahoma" pitchFamily="34" charset="0"/>
                <a:ea typeface="+mn-ea"/>
                <a:cs typeface="Arial" charset="0"/>
              </a:defRPr>
            </a:lvl4pPr>
            <a:lvl5pPr marL="1828800" algn="l" rtl="0" fontAlgn="base">
              <a:spcBef>
                <a:spcPct val="0"/>
              </a:spcBef>
              <a:spcAft>
                <a:spcPct val="0"/>
              </a:spcAft>
              <a:defRPr kern="1200">
                <a:solidFill>
                  <a:schemeClr val="tx1"/>
                </a:solidFill>
                <a:latin typeface="Tahoma" pitchFamily="34" charset="0"/>
                <a:ea typeface="+mn-ea"/>
                <a:cs typeface="Arial" charset="0"/>
              </a:defRPr>
            </a:lvl5pPr>
            <a:lvl6pPr marL="2286000" algn="l" defTabSz="914400" rtl="0" eaLnBrk="1" latinLnBrk="0" hangingPunct="1">
              <a:defRPr kern="1200">
                <a:solidFill>
                  <a:schemeClr val="tx1"/>
                </a:solidFill>
                <a:latin typeface="Tahoma" pitchFamily="34" charset="0"/>
                <a:ea typeface="+mn-ea"/>
                <a:cs typeface="Arial" charset="0"/>
              </a:defRPr>
            </a:lvl6pPr>
            <a:lvl7pPr marL="2743200" algn="l" defTabSz="914400" rtl="0" eaLnBrk="1" latinLnBrk="0" hangingPunct="1">
              <a:defRPr kern="1200">
                <a:solidFill>
                  <a:schemeClr val="tx1"/>
                </a:solidFill>
                <a:latin typeface="Tahoma" pitchFamily="34" charset="0"/>
                <a:ea typeface="+mn-ea"/>
                <a:cs typeface="Arial" charset="0"/>
              </a:defRPr>
            </a:lvl7pPr>
            <a:lvl8pPr marL="3200400" algn="l" defTabSz="914400" rtl="0" eaLnBrk="1" latinLnBrk="0" hangingPunct="1">
              <a:defRPr kern="1200">
                <a:solidFill>
                  <a:schemeClr val="tx1"/>
                </a:solidFill>
                <a:latin typeface="Tahoma" pitchFamily="34" charset="0"/>
                <a:ea typeface="+mn-ea"/>
                <a:cs typeface="Arial" charset="0"/>
              </a:defRPr>
            </a:lvl8pPr>
            <a:lvl9pPr marL="3657600" algn="l" defTabSz="914400" rtl="0" eaLnBrk="1" latinLnBrk="0" hangingPunct="1">
              <a:defRPr kern="1200">
                <a:solidFill>
                  <a:schemeClr val="tx1"/>
                </a:solidFill>
                <a:latin typeface="Tahoma" pitchFamily="34" charset="0"/>
                <a:ea typeface="+mn-ea"/>
                <a:cs typeface="Arial" charset="0"/>
              </a:defRPr>
            </a:lvl9pPr>
          </a:lstStyle>
          <a:p>
            <a:endParaRPr lang="fr-FR"/>
          </a:p>
        </p:txBody>
      </p:sp>
      <p:sp>
        <p:nvSpPr>
          <p:cNvPr id="20" name="Line 56"/>
          <p:cNvSpPr>
            <a:spLocks noChangeShapeType="1"/>
          </p:cNvSpPr>
          <p:nvPr/>
        </p:nvSpPr>
        <p:spPr bwMode="auto">
          <a:xfrm flipV="1">
            <a:off x="5000625" y="3567112"/>
            <a:ext cx="647700" cy="4318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defPPr>
              <a:defRPr lang="fr-CA"/>
            </a:defPPr>
            <a:lvl1pPr algn="l" rtl="0" fontAlgn="base">
              <a:spcBef>
                <a:spcPct val="0"/>
              </a:spcBef>
              <a:spcAft>
                <a:spcPct val="0"/>
              </a:spcAft>
              <a:defRPr kern="1200">
                <a:solidFill>
                  <a:schemeClr val="tx1"/>
                </a:solidFill>
                <a:latin typeface="Tahoma" pitchFamily="34" charset="0"/>
                <a:ea typeface="+mn-ea"/>
                <a:cs typeface="Arial" charset="0"/>
              </a:defRPr>
            </a:lvl1pPr>
            <a:lvl2pPr marL="457200" algn="l" rtl="0" fontAlgn="base">
              <a:spcBef>
                <a:spcPct val="0"/>
              </a:spcBef>
              <a:spcAft>
                <a:spcPct val="0"/>
              </a:spcAft>
              <a:defRPr kern="1200">
                <a:solidFill>
                  <a:schemeClr val="tx1"/>
                </a:solidFill>
                <a:latin typeface="Tahoma" pitchFamily="34" charset="0"/>
                <a:ea typeface="+mn-ea"/>
                <a:cs typeface="Arial" charset="0"/>
              </a:defRPr>
            </a:lvl2pPr>
            <a:lvl3pPr marL="914400" algn="l" rtl="0" fontAlgn="base">
              <a:spcBef>
                <a:spcPct val="0"/>
              </a:spcBef>
              <a:spcAft>
                <a:spcPct val="0"/>
              </a:spcAft>
              <a:defRPr kern="1200">
                <a:solidFill>
                  <a:schemeClr val="tx1"/>
                </a:solidFill>
                <a:latin typeface="Tahoma" pitchFamily="34" charset="0"/>
                <a:ea typeface="+mn-ea"/>
                <a:cs typeface="Arial" charset="0"/>
              </a:defRPr>
            </a:lvl3pPr>
            <a:lvl4pPr marL="1371600" algn="l" rtl="0" fontAlgn="base">
              <a:spcBef>
                <a:spcPct val="0"/>
              </a:spcBef>
              <a:spcAft>
                <a:spcPct val="0"/>
              </a:spcAft>
              <a:defRPr kern="1200">
                <a:solidFill>
                  <a:schemeClr val="tx1"/>
                </a:solidFill>
                <a:latin typeface="Tahoma" pitchFamily="34" charset="0"/>
                <a:ea typeface="+mn-ea"/>
                <a:cs typeface="Arial" charset="0"/>
              </a:defRPr>
            </a:lvl4pPr>
            <a:lvl5pPr marL="1828800" algn="l" rtl="0" fontAlgn="base">
              <a:spcBef>
                <a:spcPct val="0"/>
              </a:spcBef>
              <a:spcAft>
                <a:spcPct val="0"/>
              </a:spcAft>
              <a:defRPr kern="1200">
                <a:solidFill>
                  <a:schemeClr val="tx1"/>
                </a:solidFill>
                <a:latin typeface="Tahoma" pitchFamily="34" charset="0"/>
                <a:ea typeface="+mn-ea"/>
                <a:cs typeface="Arial" charset="0"/>
              </a:defRPr>
            </a:lvl5pPr>
            <a:lvl6pPr marL="2286000" algn="l" defTabSz="914400" rtl="0" eaLnBrk="1" latinLnBrk="0" hangingPunct="1">
              <a:defRPr kern="1200">
                <a:solidFill>
                  <a:schemeClr val="tx1"/>
                </a:solidFill>
                <a:latin typeface="Tahoma" pitchFamily="34" charset="0"/>
                <a:ea typeface="+mn-ea"/>
                <a:cs typeface="Arial" charset="0"/>
              </a:defRPr>
            </a:lvl6pPr>
            <a:lvl7pPr marL="2743200" algn="l" defTabSz="914400" rtl="0" eaLnBrk="1" latinLnBrk="0" hangingPunct="1">
              <a:defRPr kern="1200">
                <a:solidFill>
                  <a:schemeClr val="tx1"/>
                </a:solidFill>
                <a:latin typeface="Tahoma" pitchFamily="34" charset="0"/>
                <a:ea typeface="+mn-ea"/>
                <a:cs typeface="Arial" charset="0"/>
              </a:defRPr>
            </a:lvl7pPr>
            <a:lvl8pPr marL="3200400" algn="l" defTabSz="914400" rtl="0" eaLnBrk="1" latinLnBrk="0" hangingPunct="1">
              <a:defRPr kern="1200">
                <a:solidFill>
                  <a:schemeClr val="tx1"/>
                </a:solidFill>
                <a:latin typeface="Tahoma" pitchFamily="34" charset="0"/>
                <a:ea typeface="+mn-ea"/>
                <a:cs typeface="Arial" charset="0"/>
              </a:defRPr>
            </a:lvl8pPr>
            <a:lvl9pPr marL="3657600" algn="l" defTabSz="914400" rtl="0" eaLnBrk="1" latinLnBrk="0" hangingPunct="1">
              <a:defRPr kern="1200">
                <a:solidFill>
                  <a:schemeClr val="tx1"/>
                </a:solidFill>
                <a:latin typeface="Tahoma" pitchFamily="34" charset="0"/>
                <a:ea typeface="+mn-ea"/>
                <a:cs typeface="Arial" charset="0"/>
              </a:defRPr>
            </a:lvl9pPr>
          </a:lstStyle>
          <a:p>
            <a:endParaRPr lang="fr-FR"/>
          </a:p>
        </p:txBody>
      </p:sp>
      <p:sp>
        <p:nvSpPr>
          <p:cNvPr id="21" name="Line 57"/>
          <p:cNvSpPr>
            <a:spLocks noChangeShapeType="1"/>
          </p:cNvSpPr>
          <p:nvPr/>
        </p:nvSpPr>
        <p:spPr bwMode="auto">
          <a:xfrm>
            <a:off x="5000625" y="3998912"/>
            <a:ext cx="647700" cy="2159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defPPr>
              <a:defRPr lang="fr-CA"/>
            </a:defPPr>
            <a:lvl1pPr algn="l" rtl="0" fontAlgn="base">
              <a:spcBef>
                <a:spcPct val="0"/>
              </a:spcBef>
              <a:spcAft>
                <a:spcPct val="0"/>
              </a:spcAft>
              <a:defRPr kern="1200">
                <a:solidFill>
                  <a:schemeClr val="tx1"/>
                </a:solidFill>
                <a:latin typeface="Tahoma" pitchFamily="34" charset="0"/>
                <a:ea typeface="+mn-ea"/>
                <a:cs typeface="Arial" charset="0"/>
              </a:defRPr>
            </a:lvl1pPr>
            <a:lvl2pPr marL="457200" algn="l" rtl="0" fontAlgn="base">
              <a:spcBef>
                <a:spcPct val="0"/>
              </a:spcBef>
              <a:spcAft>
                <a:spcPct val="0"/>
              </a:spcAft>
              <a:defRPr kern="1200">
                <a:solidFill>
                  <a:schemeClr val="tx1"/>
                </a:solidFill>
                <a:latin typeface="Tahoma" pitchFamily="34" charset="0"/>
                <a:ea typeface="+mn-ea"/>
                <a:cs typeface="Arial" charset="0"/>
              </a:defRPr>
            </a:lvl2pPr>
            <a:lvl3pPr marL="914400" algn="l" rtl="0" fontAlgn="base">
              <a:spcBef>
                <a:spcPct val="0"/>
              </a:spcBef>
              <a:spcAft>
                <a:spcPct val="0"/>
              </a:spcAft>
              <a:defRPr kern="1200">
                <a:solidFill>
                  <a:schemeClr val="tx1"/>
                </a:solidFill>
                <a:latin typeface="Tahoma" pitchFamily="34" charset="0"/>
                <a:ea typeface="+mn-ea"/>
                <a:cs typeface="Arial" charset="0"/>
              </a:defRPr>
            </a:lvl3pPr>
            <a:lvl4pPr marL="1371600" algn="l" rtl="0" fontAlgn="base">
              <a:spcBef>
                <a:spcPct val="0"/>
              </a:spcBef>
              <a:spcAft>
                <a:spcPct val="0"/>
              </a:spcAft>
              <a:defRPr kern="1200">
                <a:solidFill>
                  <a:schemeClr val="tx1"/>
                </a:solidFill>
                <a:latin typeface="Tahoma" pitchFamily="34" charset="0"/>
                <a:ea typeface="+mn-ea"/>
                <a:cs typeface="Arial" charset="0"/>
              </a:defRPr>
            </a:lvl4pPr>
            <a:lvl5pPr marL="1828800" algn="l" rtl="0" fontAlgn="base">
              <a:spcBef>
                <a:spcPct val="0"/>
              </a:spcBef>
              <a:spcAft>
                <a:spcPct val="0"/>
              </a:spcAft>
              <a:defRPr kern="1200">
                <a:solidFill>
                  <a:schemeClr val="tx1"/>
                </a:solidFill>
                <a:latin typeface="Tahoma" pitchFamily="34" charset="0"/>
                <a:ea typeface="+mn-ea"/>
                <a:cs typeface="Arial" charset="0"/>
              </a:defRPr>
            </a:lvl5pPr>
            <a:lvl6pPr marL="2286000" algn="l" defTabSz="914400" rtl="0" eaLnBrk="1" latinLnBrk="0" hangingPunct="1">
              <a:defRPr kern="1200">
                <a:solidFill>
                  <a:schemeClr val="tx1"/>
                </a:solidFill>
                <a:latin typeface="Tahoma" pitchFamily="34" charset="0"/>
                <a:ea typeface="+mn-ea"/>
                <a:cs typeface="Arial" charset="0"/>
              </a:defRPr>
            </a:lvl6pPr>
            <a:lvl7pPr marL="2743200" algn="l" defTabSz="914400" rtl="0" eaLnBrk="1" latinLnBrk="0" hangingPunct="1">
              <a:defRPr kern="1200">
                <a:solidFill>
                  <a:schemeClr val="tx1"/>
                </a:solidFill>
                <a:latin typeface="Tahoma" pitchFamily="34" charset="0"/>
                <a:ea typeface="+mn-ea"/>
                <a:cs typeface="Arial" charset="0"/>
              </a:defRPr>
            </a:lvl7pPr>
            <a:lvl8pPr marL="3200400" algn="l" defTabSz="914400" rtl="0" eaLnBrk="1" latinLnBrk="0" hangingPunct="1">
              <a:defRPr kern="1200">
                <a:solidFill>
                  <a:schemeClr val="tx1"/>
                </a:solidFill>
                <a:latin typeface="Tahoma" pitchFamily="34" charset="0"/>
                <a:ea typeface="+mn-ea"/>
                <a:cs typeface="Arial" charset="0"/>
              </a:defRPr>
            </a:lvl8pPr>
            <a:lvl9pPr marL="3657600" algn="l" defTabSz="914400" rtl="0" eaLnBrk="1" latinLnBrk="0" hangingPunct="1">
              <a:defRPr kern="1200">
                <a:solidFill>
                  <a:schemeClr val="tx1"/>
                </a:solidFill>
                <a:latin typeface="Tahoma" pitchFamily="34" charset="0"/>
                <a:ea typeface="+mn-ea"/>
                <a:cs typeface="Arial" charset="0"/>
              </a:defRPr>
            </a:lvl9pPr>
          </a:lstStyle>
          <a:p>
            <a:endParaRPr lang="fr-FR"/>
          </a:p>
        </p:txBody>
      </p:sp>
      <p:sp>
        <p:nvSpPr>
          <p:cNvPr id="22" name="Line 59"/>
          <p:cNvSpPr>
            <a:spLocks noChangeShapeType="1"/>
          </p:cNvSpPr>
          <p:nvPr/>
        </p:nvSpPr>
        <p:spPr bwMode="auto">
          <a:xfrm flipV="1">
            <a:off x="7088188" y="3989387"/>
            <a:ext cx="431800" cy="28733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defPPr>
              <a:defRPr lang="fr-CA"/>
            </a:defPPr>
            <a:lvl1pPr algn="l" rtl="0" fontAlgn="base">
              <a:spcBef>
                <a:spcPct val="0"/>
              </a:spcBef>
              <a:spcAft>
                <a:spcPct val="0"/>
              </a:spcAft>
              <a:defRPr kern="1200">
                <a:solidFill>
                  <a:schemeClr val="tx1"/>
                </a:solidFill>
                <a:latin typeface="Tahoma" pitchFamily="34" charset="0"/>
                <a:ea typeface="+mn-ea"/>
                <a:cs typeface="Arial" charset="0"/>
              </a:defRPr>
            </a:lvl1pPr>
            <a:lvl2pPr marL="457200" algn="l" rtl="0" fontAlgn="base">
              <a:spcBef>
                <a:spcPct val="0"/>
              </a:spcBef>
              <a:spcAft>
                <a:spcPct val="0"/>
              </a:spcAft>
              <a:defRPr kern="1200">
                <a:solidFill>
                  <a:schemeClr val="tx1"/>
                </a:solidFill>
                <a:latin typeface="Tahoma" pitchFamily="34" charset="0"/>
                <a:ea typeface="+mn-ea"/>
                <a:cs typeface="Arial" charset="0"/>
              </a:defRPr>
            </a:lvl2pPr>
            <a:lvl3pPr marL="914400" algn="l" rtl="0" fontAlgn="base">
              <a:spcBef>
                <a:spcPct val="0"/>
              </a:spcBef>
              <a:spcAft>
                <a:spcPct val="0"/>
              </a:spcAft>
              <a:defRPr kern="1200">
                <a:solidFill>
                  <a:schemeClr val="tx1"/>
                </a:solidFill>
                <a:latin typeface="Tahoma" pitchFamily="34" charset="0"/>
                <a:ea typeface="+mn-ea"/>
                <a:cs typeface="Arial" charset="0"/>
              </a:defRPr>
            </a:lvl3pPr>
            <a:lvl4pPr marL="1371600" algn="l" rtl="0" fontAlgn="base">
              <a:spcBef>
                <a:spcPct val="0"/>
              </a:spcBef>
              <a:spcAft>
                <a:spcPct val="0"/>
              </a:spcAft>
              <a:defRPr kern="1200">
                <a:solidFill>
                  <a:schemeClr val="tx1"/>
                </a:solidFill>
                <a:latin typeface="Tahoma" pitchFamily="34" charset="0"/>
                <a:ea typeface="+mn-ea"/>
                <a:cs typeface="Arial" charset="0"/>
              </a:defRPr>
            </a:lvl4pPr>
            <a:lvl5pPr marL="1828800" algn="l" rtl="0" fontAlgn="base">
              <a:spcBef>
                <a:spcPct val="0"/>
              </a:spcBef>
              <a:spcAft>
                <a:spcPct val="0"/>
              </a:spcAft>
              <a:defRPr kern="1200">
                <a:solidFill>
                  <a:schemeClr val="tx1"/>
                </a:solidFill>
                <a:latin typeface="Tahoma" pitchFamily="34" charset="0"/>
                <a:ea typeface="+mn-ea"/>
                <a:cs typeface="Arial" charset="0"/>
              </a:defRPr>
            </a:lvl5pPr>
            <a:lvl6pPr marL="2286000" algn="l" defTabSz="914400" rtl="0" eaLnBrk="1" latinLnBrk="0" hangingPunct="1">
              <a:defRPr kern="1200">
                <a:solidFill>
                  <a:schemeClr val="tx1"/>
                </a:solidFill>
                <a:latin typeface="Tahoma" pitchFamily="34" charset="0"/>
                <a:ea typeface="+mn-ea"/>
                <a:cs typeface="Arial" charset="0"/>
              </a:defRPr>
            </a:lvl6pPr>
            <a:lvl7pPr marL="2743200" algn="l" defTabSz="914400" rtl="0" eaLnBrk="1" latinLnBrk="0" hangingPunct="1">
              <a:defRPr kern="1200">
                <a:solidFill>
                  <a:schemeClr val="tx1"/>
                </a:solidFill>
                <a:latin typeface="Tahoma" pitchFamily="34" charset="0"/>
                <a:ea typeface="+mn-ea"/>
                <a:cs typeface="Arial" charset="0"/>
              </a:defRPr>
            </a:lvl7pPr>
            <a:lvl8pPr marL="3200400" algn="l" defTabSz="914400" rtl="0" eaLnBrk="1" latinLnBrk="0" hangingPunct="1">
              <a:defRPr kern="1200">
                <a:solidFill>
                  <a:schemeClr val="tx1"/>
                </a:solidFill>
                <a:latin typeface="Tahoma" pitchFamily="34" charset="0"/>
                <a:ea typeface="+mn-ea"/>
                <a:cs typeface="Arial" charset="0"/>
              </a:defRPr>
            </a:lvl8pPr>
            <a:lvl9pPr marL="3657600" algn="l" defTabSz="914400" rtl="0" eaLnBrk="1" latinLnBrk="0" hangingPunct="1">
              <a:defRPr kern="1200">
                <a:solidFill>
                  <a:schemeClr val="tx1"/>
                </a:solidFill>
                <a:latin typeface="Tahoma" pitchFamily="34" charset="0"/>
                <a:ea typeface="+mn-ea"/>
                <a:cs typeface="Arial" charset="0"/>
              </a:defRPr>
            </a:lvl9pPr>
          </a:lstStyle>
          <a:p>
            <a:endParaRPr lang="fr-FR"/>
          </a:p>
        </p:txBody>
      </p:sp>
      <p:sp>
        <p:nvSpPr>
          <p:cNvPr id="23" name="Line 60"/>
          <p:cNvSpPr>
            <a:spLocks noChangeShapeType="1"/>
          </p:cNvSpPr>
          <p:nvPr/>
        </p:nvSpPr>
        <p:spPr bwMode="auto">
          <a:xfrm>
            <a:off x="7016750" y="3489325"/>
            <a:ext cx="503238" cy="2159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defPPr>
              <a:defRPr lang="fr-CA"/>
            </a:defPPr>
            <a:lvl1pPr algn="l" rtl="0" fontAlgn="base">
              <a:spcBef>
                <a:spcPct val="0"/>
              </a:spcBef>
              <a:spcAft>
                <a:spcPct val="0"/>
              </a:spcAft>
              <a:defRPr kern="1200">
                <a:solidFill>
                  <a:schemeClr val="tx1"/>
                </a:solidFill>
                <a:latin typeface="Tahoma" pitchFamily="34" charset="0"/>
                <a:ea typeface="+mn-ea"/>
                <a:cs typeface="Arial" charset="0"/>
              </a:defRPr>
            </a:lvl1pPr>
            <a:lvl2pPr marL="457200" algn="l" rtl="0" fontAlgn="base">
              <a:spcBef>
                <a:spcPct val="0"/>
              </a:spcBef>
              <a:spcAft>
                <a:spcPct val="0"/>
              </a:spcAft>
              <a:defRPr kern="1200">
                <a:solidFill>
                  <a:schemeClr val="tx1"/>
                </a:solidFill>
                <a:latin typeface="Tahoma" pitchFamily="34" charset="0"/>
                <a:ea typeface="+mn-ea"/>
                <a:cs typeface="Arial" charset="0"/>
              </a:defRPr>
            </a:lvl2pPr>
            <a:lvl3pPr marL="914400" algn="l" rtl="0" fontAlgn="base">
              <a:spcBef>
                <a:spcPct val="0"/>
              </a:spcBef>
              <a:spcAft>
                <a:spcPct val="0"/>
              </a:spcAft>
              <a:defRPr kern="1200">
                <a:solidFill>
                  <a:schemeClr val="tx1"/>
                </a:solidFill>
                <a:latin typeface="Tahoma" pitchFamily="34" charset="0"/>
                <a:ea typeface="+mn-ea"/>
                <a:cs typeface="Arial" charset="0"/>
              </a:defRPr>
            </a:lvl3pPr>
            <a:lvl4pPr marL="1371600" algn="l" rtl="0" fontAlgn="base">
              <a:spcBef>
                <a:spcPct val="0"/>
              </a:spcBef>
              <a:spcAft>
                <a:spcPct val="0"/>
              </a:spcAft>
              <a:defRPr kern="1200">
                <a:solidFill>
                  <a:schemeClr val="tx1"/>
                </a:solidFill>
                <a:latin typeface="Tahoma" pitchFamily="34" charset="0"/>
                <a:ea typeface="+mn-ea"/>
                <a:cs typeface="Arial" charset="0"/>
              </a:defRPr>
            </a:lvl4pPr>
            <a:lvl5pPr marL="1828800" algn="l" rtl="0" fontAlgn="base">
              <a:spcBef>
                <a:spcPct val="0"/>
              </a:spcBef>
              <a:spcAft>
                <a:spcPct val="0"/>
              </a:spcAft>
              <a:defRPr kern="1200">
                <a:solidFill>
                  <a:schemeClr val="tx1"/>
                </a:solidFill>
                <a:latin typeface="Tahoma" pitchFamily="34" charset="0"/>
                <a:ea typeface="+mn-ea"/>
                <a:cs typeface="Arial" charset="0"/>
              </a:defRPr>
            </a:lvl5pPr>
            <a:lvl6pPr marL="2286000" algn="l" defTabSz="914400" rtl="0" eaLnBrk="1" latinLnBrk="0" hangingPunct="1">
              <a:defRPr kern="1200">
                <a:solidFill>
                  <a:schemeClr val="tx1"/>
                </a:solidFill>
                <a:latin typeface="Tahoma" pitchFamily="34" charset="0"/>
                <a:ea typeface="+mn-ea"/>
                <a:cs typeface="Arial" charset="0"/>
              </a:defRPr>
            </a:lvl6pPr>
            <a:lvl7pPr marL="2743200" algn="l" defTabSz="914400" rtl="0" eaLnBrk="1" latinLnBrk="0" hangingPunct="1">
              <a:defRPr kern="1200">
                <a:solidFill>
                  <a:schemeClr val="tx1"/>
                </a:solidFill>
                <a:latin typeface="Tahoma" pitchFamily="34" charset="0"/>
                <a:ea typeface="+mn-ea"/>
                <a:cs typeface="Arial" charset="0"/>
              </a:defRPr>
            </a:lvl7pPr>
            <a:lvl8pPr marL="3200400" algn="l" defTabSz="914400" rtl="0" eaLnBrk="1" latinLnBrk="0" hangingPunct="1">
              <a:defRPr kern="1200">
                <a:solidFill>
                  <a:schemeClr val="tx1"/>
                </a:solidFill>
                <a:latin typeface="Tahoma" pitchFamily="34" charset="0"/>
                <a:ea typeface="+mn-ea"/>
                <a:cs typeface="Arial" charset="0"/>
              </a:defRPr>
            </a:lvl8pPr>
            <a:lvl9pPr marL="3657600" algn="l" defTabSz="914400" rtl="0" eaLnBrk="1" latinLnBrk="0" hangingPunct="1">
              <a:defRPr kern="1200">
                <a:solidFill>
                  <a:schemeClr val="tx1"/>
                </a:solidFill>
                <a:latin typeface="Tahoma" pitchFamily="34" charset="0"/>
                <a:ea typeface="+mn-ea"/>
                <a:cs typeface="Arial" charset="0"/>
              </a:defRPr>
            </a:lvl9pPr>
          </a:lstStyle>
          <a:p>
            <a:endParaRPr lang="fr-FR"/>
          </a:p>
        </p:txBody>
      </p:sp>
      <p:sp>
        <p:nvSpPr>
          <p:cNvPr id="24" name="Line 61"/>
          <p:cNvSpPr>
            <a:spLocks noChangeShapeType="1"/>
          </p:cNvSpPr>
          <p:nvPr/>
        </p:nvSpPr>
        <p:spPr bwMode="auto">
          <a:xfrm flipH="1">
            <a:off x="1276350" y="3990975"/>
            <a:ext cx="504825"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defPPr>
              <a:defRPr lang="fr-CA"/>
            </a:defPPr>
            <a:lvl1pPr algn="l" rtl="0" fontAlgn="base">
              <a:spcBef>
                <a:spcPct val="0"/>
              </a:spcBef>
              <a:spcAft>
                <a:spcPct val="0"/>
              </a:spcAft>
              <a:defRPr kern="1200">
                <a:solidFill>
                  <a:schemeClr val="tx1"/>
                </a:solidFill>
                <a:latin typeface="Tahoma" pitchFamily="34" charset="0"/>
                <a:ea typeface="+mn-ea"/>
                <a:cs typeface="Arial" charset="0"/>
              </a:defRPr>
            </a:lvl1pPr>
            <a:lvl2pPr marL="457200" algn="l" rtl="0" fontAlgn="base">
              <a:spcBef>
                <a:spcPct val="0"/>
              </a:spcBef>
              <a:spcAft>
                <a:spcPct val="0"/>
              </a:spcAft>
              <a:defRPr kern="1200">
                <a:solidFill>
                  <a:schemeClr val="tx1"/>
                </a:solidFill>
                <a:latin typeface="Tahoma" pitchFamily="34" charset="0"/>
                <a:ea typeface="+mn-ea"/>
                <a:cs typeface="Arial" charset="0"/>
              </a:defRPr>
            </a:lvl2pPr>
            <a:lvl3pPr marL="914400" algn="l" rtl="0" fontAlgn="base">
              <a:spcBef>
                <a:spcPct val="0"/>
              </a:spcBef>
              <a:spcAft>
                <a:spcPct val="0"/>
              </a:spcAft>
              <a:defRPr kern="1200">
                <a:solidFill>
                  <a:schemeClr val="tx1"/>
                </a:solidFill>
                <a:latin typeface="Tahoma" pitchFamily="34" charset="0"/>
                <a:ea typeface="+mn-ea"/>
                <a:cs typeface="Arial" charset="0"/>
              </a:defRPr>
            </a:lvl3pPr>
            <a:lvl4pPr marL="1371600" algn="l" rtl="0" fontAlgn="base">
              <a:spcBef>
                <a:spcPct val="0"/>
              </a:spcBef>
              <a:spcAft>
                <a:spcPct val="0"/>
              </a:spcAft>
              <a:defRPr kern="1200">
                <a:solidFill>
                  <a:schemeClr val="tx1"/>
                </a:solidFill>
                <a:latin typeface="Tahoma" pitchFamily="34" charset="0"/>
                <a:ea typeface="+mn-ea"/>
                <a:cs typeface="Arial" charset="0"/>
              </a:defRPr>
            </a:lvl4pPr>
            <a:lvl5pPr marL="1828800" algn="l" rtl="0" fontAlgn="base">
              <a:spcBef>
                <a:spcPct val="0"/>
              </a:spcBef>
              <a:spcAft>
                <a:spcPct val="0"/>
              </a:spcAft>
              <a:defRPr kern="1200">
                <a:solidFill>
                  <a:schemeClr val="tx1"/>
                </a:solidFill>
                <a:latin typeface="Tahoma" pitchFamily="34" charset="0"/>
                <a:ea typeface="+mn-ea"/>
                <a:cs typeface="Arial" charset="0"/>
              </a:defRPr>
            </a:lvl5pPr>
            <a:lvl6pPr marL="2286000" algn="l" defTabSz="914400" rtl="0" eaLnBrk="1" latinLnBrk="0" hangingPunct="1">
              <a:defRPr kern="1200">
                <a:solidFill>
                  <a:schemeClr val="tx1"/>
                </a:solidFill>
                <a:latin typeface="Tahoma" pitchFamily="34" charset="0"/>
                <a:ea typeface="+mn-ea"/>
                <a:cs typeface="Arial" charset="0"/>
              </a:defRPr>
            </a:lvl6pPr>
            <a:lvl7pPr marL="2743200" algn="l" defTabSz="914400" rtl="0" eaLnBrk="1" latinLnBrk="0" hangingPunct="1">
              <a:defRPr kern="1200">
                <a:solidFill>
                  <a:schemeClr val="tx1"/>
                </a:solidFill>
                <a:latin typeface="Tahoma" pitchFamily="34" charset="0"/>
                <a:ea typeface="+mn-ea"/>
                <a:cs typeface="Arial" charset="0"/>
              </a:defRPr>
            </a:lvl7pPr>
            <a:lvl8pPr marL="3200400" algn="l" defTabSz="914400" rtl="0" eaLnBrk="1" latinLnBrk="0" hangingPunct="1">
              <a:defRPr kern="1200">
                <a:solidFill>
                  <a:schemeClr val="tx1"/>
                </a:solidFill>
                <a:latin typeface="Tahoma" pitchFamily="34" charset="0"/>
                <a:ea typeface="+mn-ea"/>
                <a:cs typeface="Arial" charset="0"/>
              </a:defRPr>
            </a:lvl8pPr>
            <a:lvl9pPr marL="3657600" algn="l" defTabSz="914400" rtl="0" eaLnBrk="1" latinLnBrk="0" hangingPunct="1">
              <a:defRPr kern="1200">
                <a:solidFill>
                  <a:schemeClr val="tx1"/>
                </a:solidFill>
                <a:latin typeface="Tahoma" pitchFamily="34" charset="0"/>
                <a:ea typeface="+mn-ea"/>
                <a:cs typeface="Arial" charset="0"/>
              </a:defRPr>
            </a:lvl9pPr>
          </a:lstStyle>
          <a:p>
            <a:endParaRPr lang="fr-FR"/>
          </a:p>
        </p:txBody>
      </p:sp>
      <p:cxnSp>
        <p:nvCxnSpPr>
          <p:cNvPr id="25" name="Connecteur droit 24"/>
          <p:cNvCxnSpPr/>
          <p:nvPr/>
        </p:nvCxnSpPr>
        <p:spPr>
          <a:xfrm rot="16200000" flipH="1">
            <a:off x="590550" y="4230687"/>
            <a:ext cx="2357438" cy="20638"/>
          </a:xfrm>
          <a:prstGeom prst="line">
            <a:avLst/>
          </a:prstGeom>
        </p:spPr>
        <p:style>
          <a:lnRef idx="1">
            <a:schemeClr val="dk1"/>
          </a:lnRef>
          <a:fillRef idx="0">
            <a:schemeClr val="dk1"/>
          </a:fillRef>
          <a:effectRef idx="0">
            <a:schemeClr val="dk1"/>
          </a:effectRef>
          <a:fontRef idx="minor">
            <a:schemeClr val="tx1"/>
          </a:fontRef>
        </p:style>
      </p:cxnSp>
      <p:cxnSp>
        <p:nvCxnSpPr>
          <p:cNvPr id="26" name="Connecteur droit 25"/>
          <p:cNvCxnSpPr/>
          <p:nvPr/>
        </p:nvCxnSpPr>
        <p:spPr>
          <a:xfrm rot="5400000">
            <a:off x="3887787" y="4311650"/>
            <a:ext cx="2214563" cy="1588"/>
          </a:xfrm>
          <a:prstGeom prst="line">
            <a:avLst/>
          </a:prstGeom>
        </p:spPr>
        <p:style>
          <a:lnRef idx="1">
            <a:schemeClr val="dk1"/>
          </a:lnRef>
          <a:fillRef idx="0">
            <a:schemeClr val="dk1"/>
          </a:fillRef>
          <a:effectRef idx="0">
            <a:schemeClr val="dk1"/>
          </a:effectRef>
          <a:fontRef idx="minor">
            <a:schemeClr val="tx1"/>
          </a:fontRef>
        </p:style>
      </p:cxnSp>
      <p:cxnSp>
        <p:nvCxnSpPr>
          <p:cNvPr id="27" name="Connecteur droit 26"/>
          <p:cNvCxnSpPr/>
          <p:nvPr/>
        </p:nvCxnSpPr>
        <p:spPr>
          <a:xfrm rot="5400000">
            <a:off x="2923381" y="5704681"/>
            <a:ext cx="428625" cy="1588"/>
          </a:xfrm>
          <a:prstGeom prst="line">
            <a:avLst/>
          </a:prstGeom>
        </p:spPr>
        <p:style>
          <a:lnRef idx="1">
            <a:schemeClr val="dk1"/>
          </a:lnRef>
          <a:fillRef idx="0">
            <a:schemeClr val="dk1"/>
          </a:fillRef>
          <a:effectRef idx="0">
            <a:schemeClr val="dk1"/>
          </a:effectRef>
          <a:fontRef idx="minor">
            <a:schemeClr val="tx1"/>
          </a:fontRef>
        </p:style>
      </p:cxnSp>
      <p:cxnSp>
        <p:nvCxnSpPr>
          <p:cNvPr id="28" name="Connecteur droit 27"/>
          <p:cNvCxnSpPr/>
          <p:nvPr/>
        </p:nvCxnSpPr>
        <p:spPr>
          <a:xfrm rot="5400000">
            <a:off x="6118225" y="3816350"/>
            <a:ext cx="357187" cy="1588"/>
          </a:xfrm>
          <a:prstGeom prst="line">
            <a:avLst/>
          </a:prstGeom>
        </p:spPr>
        <p:style>
          <a:lnRef idx="1">
            <a:schemeClr val="dk1"/>
          </a:lnRef>
          <a:fillRef idx="0">
            <a:schemeClr val="dk1"/>
          </a:fillRef>
          <a:effectRef idx="0">
            <a:schemeClr val="dk1"/>
          </a:effectRef>
          <a:fontRef idx="minor">
            <a:schemeClr val="tx1"/>
          </a:fontRef>
        </p:style>
      </p:cxnSp>
      <p:sp>
        <p:nvSpPr>
          <p:cNvPr id="29" name="ZoneTexte 28"/>
          <p:cNvSpPr txBox="1">
            <a:spLocks noChangeArrowheads="1"/>
          </p:cNvSpPr>
          <p:nvPr/>
        </p:nvSpPr>
        <p:spPr bwMode="auto">
          <a:xfrm>
            <a:off x="566738" y="1489918"/>
            <a:ext cx="7929562" cy="642938"/>
          </a:xfrm>
          <a:prstGeom prst="rect">
            <a:avLst/>
          </a:prstGeom>
          <a:noFill/>
          <a:ln w="9525">
            <a:noFill/>
            <a:miter lim="800000"/>
            <a:headEnd/>
            <a:tailEnd/>
          </a:ln>
        </p:spPr>
        <p:txBody>
          <a:bodyPr anchor="b"/>
          <a:lstStyle>
            <a:defPPr>
              <a:defRPr lang="fr-CA"/>
            </a:defPPr>
            <a:lvl1pPr algn="l" rtl="0" fontAlgn="base">
              <a:spcBef>
                <a:spcPct val="0"/>
              </a:spcBef>
              <a:spcAft>
                <a:spcPct val="0"/>
              </a:spcAft>
              <a:defRPr kern="1200">
                <a:solidFill>
                  <a:schemeClr val="tx1"/>
                </a:solidFill>
                <a:latin typeface="Tahoma" pitchFamily="34" charset="0"/>
                <a:ea typeface="+mn-ea"/>
                <a:cs typeface="Arial" charset="0"/>
              </a:defRPr>
            </a:lvl1pPr>
            <a:lvl2pPr marL="457200" algn="l" rtl="0" fontAlgn="base">
              <a:spcBef>
                <a:spcPct val="0"/>
              </a:spcBef>
              <a:spcAft>
                <a:spcPct val="0"/>
              </a:spcAft>
              <a:defRPr kern="1200">
                <a:solidFill>
                  <a:schemeClr val="tx1"/>
                </a:solidFill>
                <a:latin typeface="Tahoma" pitchFamily="34" charset="0"/>
                <a:ea typeface="+mn-ea"/>
                <a:cs typeface="Arial" charset="0"/>
              </a:defRPr>
            </a:lvl2pPr>
            <a:lvl3pPr marL="914400" algn="l" rtl="0" fontAlgn="base">
              <a:spcBef>
                <a:spcPct val="0"/>
              </a:spcBef>
              <a:spcAft>
                <a:spcPct val="0"/>
              </a:spcAft>
              <a:defRPr kern="1200">
                <a:solidFill>
                  <a:schemeClr val="tx1"/>
                </a:solidFill>
                <a:latin typeface="Tahoma" pitchFamily="34" charset="0"/>
                <a:ea typeface="+mn-ea"/>
                <a:cs typeface="Arial" charset="0"/>
              </a:defRPr>
            </a:lvl3pPr>
            <a:lvl4pPr marL="1371600" algn="l" rtl="0" fontAlgn="base">
              <a:spcBef>
                <a:spcPct val="0"/>
              </a:spcBef>
              <a:spcAft>
                <a:spcPct val="0"/>
              </a:spcAft>
              <a:defRPr kern="1200">
                <a:solidFill>
                  <a:schemeClr val="tx1"/>
                </a:solidFill>
                <a:latin typeface="Tahoma" pitchFamily="34" charset="0"/>
                <a:ea typeface="+mn-ea"/>
                <a:cs typeface="Arial" charset="0"/>
              </a:defRPr>
            </a:lvl4pPr>
            <a:lvl5pPr marL="1828800" algn="l" rtl="0" fontAlgn="base">
              <a:spcBef>
                <a:spcPct val="0"/>
              </a:spcBef>
              <a:spcAft>
                <a:spcPct val="0"/>
              </a:spcAft>
              <a:defRPr kern="1200">
                <a:solidFill>
                  <a:schemeClr val="tx1"/>
                </a:solidFill>
                <a:latin typeface="Tahoma" pitchFamily="34" charset="0"/>
                <a:ea typeface="+mn-ea"/>
                <a:cs typeface="Arial" charset="0"/>
              </a:defRPr>
            </a:lvl5pPr>
            <a:lvl6pPr marL="2286000" algn="l" defTabSz="914400" rtl="0" eaLnBrk="1" latinLnBrk="0" hangingPunct="1">
              <a:defRPr kern="1200">
                <a:solidFill>
                  <a:schemeClr val="tx1"/>
                </a:solidFill>
                <a:latin typeface="Tahoma" pitchFamily="34" charset="0"/>
                <a:ea typeface="+mn-ea"/>
                <a:cs typeface="Arial" charset="0"/>
              </a:defRPr>
            </a:lvl6pPr>
            <a:lvl7pPr marL="2743200" algn="l" defTabSz="914400" rtl="0" eaLnBrk="1" latinLnBrk="0" hangingPunct="1">
              <a:defRPr kern="1200">
                <a:solidFill>
                  <a:schemeClr val="tx1"/>
                </a:solidFill>
                <a:latin typeface="Tahoma" pitchFamily="34" charset="0"/>
                <a:ea typeface="+mn-ea"/>
                <a:cs typeface="Arial" charset="0"/>
              </a:defRPr>
            </a:lvl7pPr>
            <a:lvl8pPr marL="3200400" algn="l" defTabSz="914400" rtl="0" eaLnBrk="1" latinLnBrk="0" hangingPunct="1">
              <a:defRPr kern="1200">
                <a:solidFill>
                  <a:schemeClr val="tx1"/>
                </a:solidFill>
                <a:latin typeface="Tahoma" pitchFamily="34" charset="0"/>
                <a:ea typeface="+mn-ea"/>
                <a:cs typeface="Arial" charset="0"/>
              </a:defRPr>
            </a:lvl8pPr>
            <a:lvl9pPr marL="3657600" algn="l" defTabSz="914400" rtl="0" eaLnBrk="1" latinLnBrk="0" hangingPunct="1">
              <a:defRPr kern="1200">
                <a:solidFill>
                  <a:schemeClr val="tx1"/>
                </a:solidFill>
                <a:latin typeface="Tahoma" pitchFamily="34" charset="0"/>
                <a:ea typeface="+mn-ea"/>
                <a:cs typeface="Arial" charset="0"/>
              </a:defRPr>
            </a:lvl9pPr>
          </a:lstStyle>
          <a:p>
            <a:pPr marL="88900" indent="14288" algn="ctr" eaLnBrk="0" hangingPunct="0">
              <a:defRPr/>
            </a:pPr>
            <a:r>
              <a:rPr lang="fr-CA" sz="2400" b="1" i="1" kern="0" dirty="0">
                <a:latin typeface="Times New Roman" pitchFamily="18" charset="0"/>
                <a:ea typeface="+mj-ea"/>
                <a:cs typeface="Times New Roman" pitchFamily="18" charset="0"/>
              </a:rPr>
              <a:t>La dynamique motivationnelle qui anime un élève en </a:t>
            </a:r>
            <a:r>
              <a:rPr lang="fr-CA" sz="2400" b="1" i="1" kern="0" dirty="0" smtClean="0">
                <a:latin typeface="Times New Roman" pitchFamily="18" charset="0"/>
                <a:ea typeface="+mj-ea"/>
                <a:cs typeface="Times New Roman" pitchFamily="18" charset="0"/>
              </a:rPr>
              <a:t>classe (Viau, 2011)</a:t>
            </a:r>
            <a:endParaRPr lang="fr-FR" sz="2400" b="1" i="1" kern="0" dirty="0">
              <a:latin typeface="Times New Roman" pitchFamily="18" charset="0"/>
              <a:ea typeface="+mj-ea"/>
              <a:cs typeface="Times New Roman" pitchFamily="18" charset="0"/>
            </a:endParaRPr>
          </a:p>
        </p:txBody>
      </p:sp>
      <p:cxnSp>
        <p:nvCxnSpPr>
          <p:cNvPr id="30" name="Connecteur droit 29"/>
          <p:cNvCxnSpPr/>
          <p:nvPr/>
        </p:nvCxnSpPr>
        <p:spPr>
          <a:xfrm rot="5400000">
            <a:off x="2985294" y="3780631"/>
            <a:ext cx="284162" cy="0"/>
          </a:xfrm>
          <a:prstGeom prst="line">
            <a:avLst/>
          </a:prstGeom>
        </p:spPr>
        <p:style>
          <a:lnRef idx="1">
            <a:schemeClr val="dk1"/>
          </a:lnRef>
          <a:fillRef idx="0">
            <a:schemeClr val="dk1"/>
          </a:fillRef>
          <a:effectRef idx="0">
            <a:schemeClr val="dk1"/>
          </a:effectRef>
          <a:fontRef idx="minor">
            <a:schemeClr val="tx1"/>
          </a:fontRef>
        </p:style>
      </p:cxnSp>
      <p:cxnSp>
        <p:nvCxnSpPr>
          <p:cNvPr id="31" name="Connecteur droit 30"/>
          <p:cNvCxnSpPr/>
          <p:nvPr/>
        </p:nvCxnSpPr>
        <p:spPr>
          <a:xfrm rot="5400000">
            <a:off x="2985294" y="4717256"/>
            <a:ext cx="284162" cy="0"/>
          </a:xfrm>
          <a:prstGeom prst="line">
            <a:avLst/>
          </a:prstGeom>
        </p:spPr>
        <p:style>
          <a:lnRef idx="1">
            <a:schemeClr val="dk1"/>
          </a:lnRef>
          <a:fillRef idx="0">
            <a:schemeClr val="dk1"/>
          </a:fillRef>
          <a:effectRef idx="0">
            <a:schemeClr val="dk1"/>
          </a:effectRef>
          <a:fontRef idx="minor">
            <a:schemeClr val="tx1"/>
          </a:fontRef>
        </p:style>
      </p:cxnSp>
      <p:sp>
        <p:nvSpPr>
          <p:cNvPr id="33" name="Espace réservé du numéro de diapositive 32"/>
          <p:cNvSpPr>
            <a:spLocks noGrp="1"/>
          </p:cNvSpPr>
          <p:nvPr>
            <p:ph type="sldNum" sz="quarter" idx="12"/>
          </p:nvPr>
        </p:nvSpPr>
        <p:spPr/>
        <p:txBody>
          <a:bodyPr/>
          <a:lstStyle/>
          <a:p>
            <a:fld id="{053C350E-A022-4C49-ADC1-ACDDB8B2FCBA}" type="slidenum">
              <a:rPr lang="fr-FR" smtClean="0"/>
              <a:pPr/>
              <a:t>29</a:t>
            </a:fld>
            <a:endParaRPr lang="fr-FR"/>
          </a:p>
        </p:txBody>
      </p:sp>
      <p:sp>
        <p:nvSpPr>
          <p:cNvPr id="35" name="Rectangle 2"/>
          <p:cNvSpPr txBox="1">
            <a:spLocks noChangeArrowheads="1"/>
          </p:cNvSpPr>
          <p:nvPr/>
        </p:nvSpPr>
        <p:spPr>
          <a:xfrm>
            <a:off x="457200" y="562769"/>
            <a:ext cx="8229600" cy="561975"/>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539750" indent="-539750" algn="l" eaLnBrk="1" hangingPunct="1">
              <a:defRPr/>
            </a:pPr>
            <a:r>
              <a:rPr lang="fr-FR" sz="3000" b="1" dirty="0" smtClean="0">
                <a:solidFill>
                  <a:schemeClr val="accent6"/>
                </a:solidFill>
              </a:rPr>
              <a:t>Une conclusion de Roland Viau </a:t>
            </a:r>
            <a:endParaRPr lang="fr-FR" sz="3000" b="1" dirty="0" smtClean="0">
              <a:solidFill>
                <a:schemeClr val="accent6"/>
              </a:solidFill>
            </a:endParaRPr>
          </a:p>
        </p:txBody>
      </p:sp>
    </p:spTree>
    <p:extLst>
      <p:ext uri="{BB962C8B-B14F-4D97-AF65-F5344CB8AC3E}">
        <p14:creationId xmlns:p14="http://schemas.microsoft.com/office/powerpoint/2010/main" xmlns="" val="22984079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Espace réservé du numéro de diapositive 5"/>
          <p:cNvSpPr>
            <a:spLocks noGrp="1"/>
          </p:cNvSpPr>
          <p:nvPr>
            <p:ph type="sldNum" sz="quarter" idx="12"/>
          </p:nvPr>
        </p:nvSpPr>
        <p:spPr>
          <a:noFill/>
        </p:spPr>
        <p:txBody>
          <a:bodyPr/>
          <a:lstStyle/>
          <a:p>
            <a:fld id="{C5BA8270-DDA8-4666-BB1C-88DAF5FF8924}" type="slidenum">
              <a:rPr lang="fr-FR" smtClean="0"/>
              <a:pPr/>
              <a:t>3</a:t>
            </a:fld>
            <a:endParaRPr lang="fr-FR" smtClean="0"/>
          </a:p>
        </p:txBody>
      </p:sp>
      <p:sp>
        <p:nvSpPr>
          <p:cNvPr id="8196" name="Text Box 4"/>
          <p:cNvSpPr txBox="1">
            <a:spLocks noChangeArrowheads="1"/>
          </p:cNvSpPr>
          <p:nvPr/>
        </p:nvSpPr>
        <p:spPr bwMode="auto">
          <a:xfrm>
            <a:off x="755650" y="549275"/>
            <a:ext cx="7848600" cy="641350"/>
          </a:xfrm>
          <a:prstGeom prst="rect">
            <a:avLst/>
          </a:prstGeom>
          <a:noFill/>
          <a:ln w="9525">
            <a:noFill/>
            <a:miter lim="800000"/>
            <a:headEnd/>
            <a:tailEnd/>
          </a:ln>
          <a:effectLst/>
        </p:spPr>
        <p:txBody>
          <a:bodyPr>
            <a:spAutoFit/>
          </a:bodyPr>
          <a:lstStyle/>
          <a:p>
            <a:pPr algn="ctr">
              <a:spcBef>
                <a:spcPct val="50000"/>
              </a:spcBef>
              <a:defRPr/>
            </a:pPr>
            <a:r>
              <a:rPr lang="fr-FR" sz="3600" b="1" dirty="0">
                <a:solidFill>
                  <a:schemeClr val="accent6"/>
                </a:solidFill>
              </a:rPr>
              <a:t>Plan</a:t>
            </a:r>
          </a:p>
        </p:txBody>
      </p:sp>
      <p:sp>
        <p:nvSpPr>
          <p:cNvPr id="12292" name="Text Box 5"/>
          <p:cNvSpPr txBox="1">
            <a:spLocks noChangeArrowheads="1"/>
          </p:cNvSpPr>
          <p:nvPr/>
        </p:nvSpPr>
        <p:spPr bwMode="auto">
          <a:xfrm>
            <a:off x="611188" y="1925538"/>
            <a:ext cx="7993062" cy="3231654"/>
          </a:xfrm>
          <a:prstGeom prst="rect">
            <a:avLst/>
          </a:prstGeom>
          <a:noFill/>
          <a:ln w="9525">
            <a:noFill/>
            <a:miter lim="800000"/>
            <a:headEnd/>
            <a:tailEnd/>
          </a:ln>
        </p:spPr>
        <p:txBody>
          <a:bodyPr>
            <a:spAutoFit/>
          </a:bodyPr>
          <a:lstStyle/>
          <a:p>
            <a:pPr marL="342900" indent="-342900">
              <a:spcBef>
                <a:spcPct val="50000"/>
              </a:spcBef>
              <a:buFontTx/>
              <a:buAutoNum type="arabicPeriod"/>
            </a:pPr>
            <a:r>
              <a:rPr lang="fr-FR" sz="2400" dirty="0" smtClean="0"/>
              <a:t>Définitions</a:t>
            </a:r>
            <a:endParaRPr lang="fr-FR" sz="2400" dirty="0"/>
          </a:p>
          <a:p>
            <a:pPr marL="342900" indent="-342900">
              <a:spcBef>
                <a:spcPct val="50000"/>
              </a:spcBef>
              <a:buFontTx/>
              <a:buAutoNum type="arabicPeriod"/>
            </a:pPr>
            <a:r>
              <a:rPr lang="fr-FR" sz="2400" dirty="0" smtClean="0"/>
              <a:t>Impact des émotions sur l’attention et la mémorisation</a:t>
            </a:r>
          </a:p>
          <a:p>
            <a:pPr marL="342900" indent="-342900">
              <a:spcBef>
                <a:spcPct val="50000"/>
              </a:spcBef>
              <a:buFontTx/>
              <a:buAutoNum type="arabicPeriod"/>
            </a:pPr>
            <a:r>
              <a:rPr lang="fr-FR" sz="2400" dirty="0" smtClean="0"/>
              <a:t>Et le stress ?</a:t>
            </a:r>
          </a:p>
          <a:p>
            <a:pPr marL="342900" indent="-342900">
              <a:spcBef>
                <a:spcPct val="50000"/>
              </a:spcBef>
              <a:buFontTx/>
              <a:buAutoNum type="arabicPeriod"/>
            </a:pPr>
            <a:r>
              <a:rPr lang="fr-FR" sz="2400" dirty="0" smtClean="0"/>
              <a:t>La motivation</a:t>
            </a:r>
          </a:p>
          <a:p>
            <a:pPr marL="342900" indent="-342900">
              <a:spcBef>
                <a:spcPct val="50000"/>
              </a:spcBef>
              <a:buFontTx/>
              <a:buAutoNum type="arabicPeriod"/>
            </a:pPr>
            <a:r>
              <a:rPr lang="fr-FR" sz="2400" dirty="0" smtClean="0"/>
              <a:t>Un exemple : motivation, anxiété et mathématiques</a:t>
            </a:r>
          </a:p>
          <a:p>
            <a:pPr marL="342900" indent="-342900">
              <a:spcBef>
                <a:spcPct val="50000"/>
              </a:spcBef>
            </a:pPr>
            <a:r>
              <a:rPr lang="fr-FR" sz="2400" dirty="0" smtClean="0"/>
              <a:t>Bibliographie</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E20CBF93-8C6B-408B-A54A-D6F7FDDE0A74}" type="slidenum">
              <a:rPr lang="fr-FR" smtClean="0"/>
              <a:pPr>
                <a:defRPr/>
              </a:pPr>
              <a:t>30</a:t>
            </a:fld>
            <a:endParaRPr lang="fr-FR"/>
          </a:p>
        </p:txBody>
      </p:sp>
      <p:sp>
        <p:nvSpPr>
          <p:cNvPr id="3" name="Rectangle 2"/>
          <p:cNvSpPr txBox="1">
            <a:spLocks noChangeArrowheads="1"/>
          </p:cNvSpPr>
          <p:nvPr/>
        </p:nvSpPr>
        <p:spPr>
          <a:xfrm>
            <a:off x="457200" y="562769"/>
            <a:ext cx="8229600" cy="561975"/>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539750" indent="-539750" algn="l" eaLnBrk="1" hangingPunct="1">
              <a:defRPr/>
            </a:pPr>
            <a:r>
              <a:rPr lang="fr-FR" sz="3000" b="1" dirty="0" smtClean="0">
                <a:solidFill>
                  <a:schemeClr val="accent6"/>
                </a:solidFill>
              </a:rPr>
              <a:t>5. Un exemple : motivation, anxiété et mathématiques</a:t>
            </a:r>
          </a:p>
        </p:txBody>
      </p:sp>
      <p:sp>
        <p:nvSpPr>
          <p:cNvPr id="4" name="Rectangle 3"/>
          <p:cNvSpPr txBox="1">
            <a:spLocks noChangeArrowheads="1"/>
          </p:cNvSpPr>
          <p:nvPr/>
        </p:nvSpPr>
        <p:spPr>
          <a:xfrm>
            <a:off x="457200" y="1739726"/>
            <a:ext cx="8435280" cy="507365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r>
              <a:rPr lang="fr-FR" sz="2400" dirty="0" smtClean="0">
                <a:latin typeface="Arial" pitchFamily="34" charset="0"/>
                <a:cs typeface="Arial" pitchFamily="34" charset="0"/>
              </a:rPr>
              <a:t>72% </a:t>
            </a:r>
            <a:r>
              <a:rPr lang="fr-FR" sz="2400" dirty="0" smtClean="0">
                <a:latin typeface="Arial" pitchFamily="34" charset="0"/>
                <a:cs typeface="Arial" pitchFamily="34" charset="0"/>
              </a:rPr>
              <a:t>des élèves </a:t>
            </a:r>
            <a:r>
              <a:rPr lang="fr-FR" sz="2400" dirty="0" smtClean="0">
                <a:latin typeface="Arial" pitchFamily="34" charset="0"/>
                <a:cs typeface="Arial" pitchFamily="34" charset="0"/>
              </a:rPr>
              <a:t>en début d’élémentaire ont un sentiment positif vis-à-vis des maths. Mais cela diminue à mesure que l’on avance dans les années d’enseignement (</a:t>
            </a:r>
            <a:r>
              <a:rPr lang="fr-FR" sz="2400" dirty="0" err="1" smtClean="0">
                <a:latin typeface="Arial" pitchFamily="34" charset="0"/>
                <a:cs typeface="Arial" pitchFamily="34" charset="0"/>
              </a:rPr>
              <a:t>Ashcraft</a:t>
            </a:r>
            <a:r>
              <a:rPr lang="fr-FR" sz="2400" dirty="0" smtClean="0">
                <a:latin typeface="Arial" pitchFamily="34" charset="0"/>
                <a:cs typeface="Arial" pitchFamily="34" charset="0"/>
              </a:rPr>
              <a:t> et Moore, 2009). </a:t>
            </a:r>
          </a:p>
          <a:p>
            <a:pPr marL="0" indent="0">
              <a:buNone/>
            </a:pPr>
            <a:endParaRPr lang="fr-FR" sz="2400" dirty="0" smtClean="0">
              <a:latin typeface="Arial" pitchFamily="34" charset="0"/>
              <a:cs typeface="Arial" pitchFamily="34" charset="0"/>
            </a:endParaRPr>
          </a:p>
          <a:p>
            <a:pPr marL="0" indent="0">
              <a:buNone/>
            </a:pPr>
            <a:r>
              <a:rPr lang="fr-FR" sz="2400" dirty="0" smtClean="0">
                <a:latin typeface="Arial" pitchFamily="34" charset="0"/>
                <a:cs typeface="Arial" pitchFamily="34" charset="0"/>
              </a:rPr>
              <a:t>Les élèves ayant un haut niveau </a:t>
            </a:r>
            <a:r>
              <a:rPr lang="fr-FR" sz="2400" b="1" dirty="0" smtClean="0">
                <a:latin typeface="Arial" pitchFamily="34" charset="0"/>
                <a:cs typeface="Arial" pitchFamily="34" charset="0"/>
              </a:rPr>
              <a:t>d’intérêt</a:t>
            </a:r>
            <a:r>
              <a:rPr lang="fr-FR" sz="2400" dirty="0" smtClean="0">
                <a:latin typeface="Arial" pitchFamily="34" charset="0"/>
                <a:cs typeface="Arial" pitchFamily="34" charset="0"/>
              </a:rPr>
              <a:t> pour les maths :</a:t>
            </a:r>
          </a:p>
          <a:p>
            <a:pPr marL="0" indent="0">
              <a:buFontTx/>
              <a:buChar char="-"/>
            </a:pPr>
            <a:r>
              <a:rPr lang="fr-FR" sz="2400" dirty="0" smtClean="0">
                <a:latin typeface="Arial" pitchFamily="34" charset="0"/>
                <a:cs typeface="Arial" pitchFamily="34" charset="0"/>
              </a:rPr>
              <a:t> Sont plus en situation de </a:t>
            </a:r>
            <a:r>
              <a:rPr lang="fr-FR" sz="2400" b="1" dirty="0" smtClean="0">
                <a:solidFill>
                  <a:schemeClr val="accent2"/>
                </a:solidFill>
                <a:latin typeface="Arial" pitchFamily="34" charset="0"/>
                <a:cs typeface="Arial" pitchFamily="34" charset="0"/>
              </a:rPr>
              <a:t>réussite</a:t>
            </a:r>
            <a:r>
              <a:rPr lang="fr-FR" sz="2400" dirty="0" smtClean="0">
                <a:latin typeface="Arial" pitchFamily="34" charset="0"/>
                <a:cs typeface="Arial" pitchFamily="34" charset="0"/>
              </a:rPr>
              <a:t> que les autres</a:t>
            </a:r>
          </a:p>
          <a:p>
            <a:pPr marL="0" indent="0">
              <a:buFontTx/>
              <a:buChar char="-"/>
            </a:pPr>
            <a:r>
              <a:rPr lang="fr-FR" sz="2400" dirty="0" smtClean="0">
                <a:latin typeface="Arial" pitchFamily="34" charset="0"/>
                <a:cs typeface="Arial" pitchFamily="34" charset="0"/>
              </a:rPr>
              <a:t> Sont plus </a:t>
            </a:r>
            <a:r>
              <a:rPr lang="fr-FR" sz="2400" b="1" dirty="0" smtClean="0">
                <a:solidFill>
                  <a:schemeClr val="accent2"/>
                </a:solidFill>
                <a:latin typeface="Arial" pitchFamily="34" charset="0"/>
                <a:cs typeface="Arial" pitchFamily="34" charset="0"/>
              </a:rPr>
              <a:t>motivés</a:t>
            </a:r>
            <a:r>
              <a:rPr lang="fr-FR" sz="2400" dirty="0" smtClean="0">
                <a:latin typeface="Arial" pitchFamily="34" charset="0"/>
                <a:cs typeface="Arial" pitchFamily="34" charset="0"/>
              </a:rPr>
              <a:t> pour les maths</a:t>
            </a:r>
          </a:p>
          <a:p>
            <a:pPr marL="0" indent="0">
              <a:buFontTx/>
              <a:buChar char="-"/>
            </a:pPr>
            <a:r>
              <a:rPr lang="fr-FR" sz="2400" dirty="0" smtClean="0">
                <a:latin typeface="Arial" pitchFamily="34" charset="0"/>
                <a:cs typeface="Arial" pitchFamily="34" charset="0"/>
              </a:rPr>
              <a:t> </a:t>
            </a:r>
            <a:r>
              <a:rPr lang="fr-FR" sz="2400" b="1" dirty="0" smtClean="0">
                <a:solidFill>
                  <a:schemeClr val="accent2"/>
                </a:solidFill>
                <a:latin typeface="Arial" pitchFamily="34" charset="0"/>
                <a:cs typeface="Arial" pitchFamily="34" charset="0"/>
              </a:rPr>
              <a:t>Accordent plus d’importance </a:t>
            </a:r>
            <a:r>
              <a:rPr lang="fr-FR" sz="2400" dirty="0" smtClean="0">
                <a:latin typeface="Arial" pitchFamily="34" charset="0"/>
                <a:cs typeface="Arial" pitchFamily="34" charset="0"/>
              </a:rPr>
              <a:t>à cette matière</a:t>
            </a:r>
          </a:p>
          <a:p>
            <a:pPr marL="0" indent="0">
              <a:buFontTx/>
              <a:buChar char="-"/>
            </a:pPr>
            <a:r>
              <a:rPr lang="fr-FR" sz="2400" dirty="0" smtClean="0">
                <a:latin typeface="Arial" pitchFamily="34" charset="0"/>
                <a:cs typeface="Arial" pitchFamily="34" charset="0"/>
              </a:rPr>
              <a:t> Ont une plus </a:t>
            </a:r>
            <a:r>
              <a:rPr lang="fr-FR" sz="2400" b="1" dirty="0" smtClean="0">
                <a:solidFill>
                  <a:schemeClr val="accent2"/>
                </a:solidFill>
                <a:latin typeface="Arial" pitchFamily="34" charset="0"/>
                <a:cs typeface="Arial" pitchFamily="34" charset="0"/>
              </a:rPr>
              <a:t>grande persévérance </a:t>
            </a:r>
            <a:r>
              <a:rPr lang="fr-FR" sz="2400" dirty="0" smtClean="0">
                <a:latin typeface="Arial" pitchFamily="34" charset="0"/>
                <a:cs typeface="Arial" pitchFamily="34" charset="0"/>
              </a:rPr>
              <a:t>en cas de difficulté</a:t>
            </a:r>
            <a:endParaRPr lang="fr-FR" sz="2400"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E20CBF93-8C6B-408B-A54A-D6F7FDDE0A74}" type="slidenum">
              <a:rPr lang="fr-FR" smtClean="0"/>
              <a:pPr>
                <a:defRPr/>
              </a:pPr>
              <a:t>31</a:t>
            </a:fld>
            <a:endParaRPr lang="fr-FR"/>
          </a:p>
        </p:txBody>
      </p:sp>
      <p:sp>
        <p:nvSpPr>
          <p:cNvPr id="3" name="Rectangle 2"/>
          <p:cNvSpPr txBox="1">
            <a:spLocks noChangeArrowheads="1"/>
          </p:cNvSpPr>
          <p:nvPr/>
        </p:nvSpPr>
        <p:spPr>
          <a:xfrm>
            <a:off x="457200" y="562769"/>
            <a:ext cx="8229600" cy="561975"/>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539750" indent="-539750" algn="l" eaLnBrk="1" hangingPunct="1">
              <a:defRPr/>
            </a:pPr>
            <a:r>
              <a:rPr lang="fr-FR" sz="3000" b="1" dirty="0" smtClean="0">
                <a:solidFill>
                  <a:schemeClr val="accent6"/>
                </a:solidFill>
              </a:rPr>
              <a:t>5. Un exemple : motivation, anxiété et mathématiques</a:t>
            </a:r>
          </a:p>
        </p:txBody>
      </p:sp>
      <p:sp>
        <p:nvSpPr>
          <p:cNvPr id="4" name="Rectangle 3"/>
          <p:cNvSpPr txBox="1">
            <a:spLocks noChangeArrowheads="1"/>
          </p:cNvSpPr>
          <p:nvPr/>
        </p:nvSpPr>
        <p:spPr>
          <a:xfrm>
            <a:off x="457200" y="1739726"/>
            <a:ext cx="8435280" cy="507365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r>
              <a:rPr lang="fr-FR" sz="2400" dirty="0" smtClean="0">
                <a:latin typeface="Arial" pitchFamily="34" charset="0"/>
                <a:cs typeface="Arial" pitchFamily="34" charset="0"/>
              </a:rPr>
              <a:t>Chez les élèves présentant des niveaux faibles en maths, on observe plutôt des attitudes et des croyances associées à la </a:t>
            </a:r>
            <a:r>
              <a:rPr lang="fr-FR" sz="2400" b="1" dirty="0" smtClean="0">
                <a:solidFill>
                  <a:schemeClr val="accent1"/>
                </a:solidFill>
                <a:latin typeface="Arial" pitchFamily="34" charset="0"/>
                <a:cs typeface="Arial" pitchFamily="34" charset="0"/>
              </a:rPr>
              <a:t>« constellation de l’évitement » </a:t>
            </a:r>
            <a:r>
              <a:rPr lang="fr-FR" sz="2400" dirty="0" smtClean="0">
                <a:latin typeface="Arial" pitchFamily="34" charset="0"/>
                <a:cs typeface="Arial" pitchFamily="34" charset="0"/>
              </a:rPr>
              <a:t>(Moore et </a:t>
            </a:r>
            <a:r>
              <a:rPr lang="fr-FR" sz="2400" dirty="0" err="1" smtClean="0">
                <a:latin typeface="Arial" pitchFamily="34" charset="0"/>
                <a:cs typeface="Arial" pitchFamily="34" charset="0"/>
              </a:rPr>
              <a:t>Ashcraft</a:t>
            </a:r>
            <a:r>
              <a:rPr lang="fr-FR" sz="2400" dirty="0" smtClean="0">
                <a:latin typeface="Arial" pitchFamily="34" charset="0"/>
                <a:cs typeface="Arial" pitchFamily="34" charset="0"/>
              </a:rPr>
              <a:t>, 2016) :</a:t>
            </a:r>
          </a:p>
          <a:p>
            <a:pPr marL="0" indent="0">
              <a:buNone/>
            </a:pPr>
            <a:endParaRPr lang="fr-FR" sz="2400" dirty="0" smtClean="0">
              <a:latin typeface="Arial" pitchFamily="34" charset="0"/>
              <a:cs typeface="Arial" pitchFamily="34" charset="0"/>
            </a:endParaRPr>
          </a:p>
          <a:p>
            <a:pPr marL="0" indent="0">
              <a:buFontTx/>
              <a:buChar char="-"/>
            </a:pPr>
            <a:r>
              <a:rPr lang="fr-FR" sz="2400" dirty="0" smtClean="0">
                <a:latin typeface="Arial" pitchFamily="34" charset="0"/>
                <a:cs typeface="Arial" pitchFamily="34" charset="0"/>
              </a:rPr>
              <a:t> </a:t>
            </a:r>
            <a:r>
              <a:rPr lang="fr-FR" sz="2400" b="1" dirty="0" smtClean="0">
                <a:solidFill>
                  <a:schemeClr val="accent2"/>
                </a:solidFill>
                <a:latin typeface="Arial" pitchFamily="34" charset="0"/>
                <a:cs typeface="Arial" pitchFamily="34" charset="0"/>
              </a:rPr>
              <a:t>Désinvestissement</a:t>
            </a:r>
            <a:r>
              <a:rPr lang="fr-FR" sz="2400" dirty="0" smtClean="0">
                <a:latin typeface="Arial" pitchFamily="34" charset="0"/>
                <a:cs typeface="Arial" pitchFamily="34" charset="0"/>
              </a:rPr>
              <a:t> vis-à-vis de la matière,</a:t>
            </a:r>
          </a:p>
          <a:p>
            <a:pPr marL="0" indent="0">
              <a:buFontTx/>
              <a:buChar char="-"/>
            </a:pPr>
            <a:r>
              <a:rPr lang="fr-FR" sz="2400" dirty="0" smtClean="0">
                <a:latin typeface="Arial" pitchFamily="34" charset="0"/>
                <a:cs typeface="Arial" pitchFamily="34" charset="0"/>
              </a:rPr>
              <a:t> </a:t>
            </a:r>
            <a:r>
              <a:rPr lang="fr-FR" sz="2400" b="1" dirty="0" smtClean="0">
                <a:solidFill>
                  <a:schemeClr val="accent2"/>
                </a:solidFill>
                <a:latin typeface="Arial" pitchFamily="34" charset="0"/>
                <a:cs typeface="Arial" pitchFamily="34" charset="0"/>
              </a:rPr>
              <a:t>Peu d’efforts </a:t>
            </a:r>
            <a:r>
              <a:rPr lang="fr-FR" sz="2400" dirty="0" smtClean="0">
                <a:latin typeface="Arial" pitchFamily="34" charset="0"/>
                <a:cs typeface="Arial" pitchFamily="34" charset="0"/>
              </a:rPr>
              <a:t>pour apprendre les concepts/principes,</a:t>
            </a:r>
          </a:p>
          <a:p>
            <a:pPr marL="0" indent="0">
              <a:buFontTx/>
              <a:buChar char="-"/>
            </a:pPr>
            <a:r>
              <a:rPr lang="fr-FR" sz="2400" dirty="0" smtClean="0">
                <a:latin typeface="Arial" pitchFamily="34" charset="0"/>
                <a:cs typeface="Arial" pitchFamily="34" charset="0"/>
              </a:rPr>
              <a:t> </a:t>
            </a:r>
            <a:r>
              <a:rPr lang="fr-FR" sz="2400" b="1" dirty="0" smtClean="0">
                <a:solidFill>
                  <a:schemeClr val="accent2"/>
                </a:solidFill>
                <a:latin typeface="Arial" pitchFamily="34" charset="0"/>
                <a:cs typeface="Arial" pitchFamily="34" charset="0"/>
              </a:rPr>
              <a:t>Peu de persévérance </a:t>
            </a:r>
            <a:r>
              <a:rPr lang="fr-FR" sz="2400" dirty="0" smtClean="0">
                <a:latin typeface="Arial" pitchFamily="34" charset="0"/>
                <a:cs typeface="Arial" pitchFamily="34" charset="0"/>
              </a:rPr>
              <a:t>dans les </a:t>
            </a:r>
            <a:r>
              <a:rPr lang="fr-FR" sz="2400" dirty="0" smtClean="0">
                <a:latin typeface="Arial" pitchFamily="34" charset="0"/>
                <a:cs typeface="Arial" pitchFamily="34" charset="0"/>
              </a:rPr>
              <a:t>situations complexes</a:t>
            </a:r>
            <a:r>
              <a:rPr lang="fr-FR" sz="2400" dirty="0" smtClean="0">
                <a:latin typeface="Arial" pitchFamily="34" charset="0"/>
                <a:cs typeface="Arial" pitchFamily="34" charset="0"/>
              </a:rPr>
              <a:t>,</a:t>
            </a:r>
          </a:p>
          <a:p>
            <a:pPr marL="0" indent="0">
              <a:buFontTx/>
              <a:buChar char="-"/>
            </a:pPr>
            <a:r>
              <a:rPr lang="fr-FR" sz="2400" dirty="0" smtClean="0">
                <a:latin typeface="Arial" pitchFamily="34" charset="0"/>
                <a:cs typeface="Arial" pitchFamily="34" charset="0"/>
              </a:rPr>
              <a:t> </a:t>
            </a:r>
            <a:r>
              <a:rPr lang="fr-FR" sz="2400" b="1" dirty="0" smtClean="0">
                <a:solidFill>
                  <a:schemeClr val="accent2"/>
                </a:solidFill>
                <a:latin typeface="Arial" pitchFamily="34" charset="0"/>
                <a:cs typeface="Arial" pitchFamily="34" charset="0"/>
              </a:rPr>
              <a:t>Niveau élevé d’anxiété </a:t>
            </a:r>
            <a:r>
              <a:rPr lang="fr-FR" sz="2400" dirty="0" smtClean="0">
                <a:latin typeface="Arial" pitchFamily="34" charset="0"/>
                <a:cs typeface="Arial" pitchFamily="34" charset="0"/>
              </a:rPr>
              <a:t>par rapport aux maths, qui exacerbe ces attitudes et croyances, qui affecte le sens et l’utilité des maths, un sentiment d’auto-efficacité plus faible, des réussites moins importantes…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E20CBF93-8C6B-408B-A54A-D6F7FDDE0A74}" type="slidenum">
              <a:rPr lang="fr-FR" smtClean="0"/>
              <a:pPr>
                <a:defRPr/>
              </a:pPr>
              <a:t>32</a:t>
            </a:fld>
            <a:endParaRPr lang="fr-FR"/>
          </a:p>
        </p:txBody>
      </p:sp>
      <p:sp>
        <p:nvSpPr>
          <p:cNvPr id="3" name="Rectangle 2"/>
          <p:cNvSpPr txBox="1">
            <a:spLocks noChangeArrowheads="1"/>
          </p:cNvSpPr>
          <p:nvPr/>
        </p:nvSpPr>
        <p:spPr>
          <a:xfrm>
            <a:off x="457200" y="562769"/>
            <a:ext cx="8229600" cy="561975"/>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539750" indent="-539750" algn="l" eaLnBrk="1" hangingPunct="1">
              <a:defRPr/>
            </a:pPr>
            <a:r>
              <a:rPr lang="fr-FR" sz="3000" b="1" dirty="0" smtClean="0">
                <a:solidFill>
                  <a:schemeClr val="accent6"/>
                </a:solidFill>
              </a:rPr>
              <a:t>5. Un exemple : motivation, anxiété et mathématiques</a:t>
            </a:r>
          </a:p>
        </p:txBody>
      </p:sp>
      <p:sp>
        <p:nvSpPr>
          <p:cNvPr id="4" name="Rectangle 3"/>
          <p:cNvSpPr txBox="1">
            <a:spLocks noChangeArrowheads="1"/>
          </p:cNvSpPr>
          <p:nvPr/>
        </p:nvSpPr>
        <p:spPr>
          <a:xfrm>
            <a:off x="457200" y="1739726"/>
            <a:ext cx="8435280" cy="507365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r>
              <a:rPr lang="fr-FR" sz="2400" dirty="0" smtClean="0">
                <a:latin typeface="Arial" pitchFamily="34" charset="0"/>
                <a:cs typeface="Arial" pitchFamily="34" charset="0"/>
              </a:rPr>
              <a:t>Moore et </a:t>
            </a:r>
            <a:r>
              <a:rPr lang="fr-FR" sz="2400" dirty="0" err="1" smtClean="0">
                <a:latin typeface="Arial" pitchFamily="34" charset="0"/>
                <a:cs typeface="Arial" pitchFamily="34" charset="0"/>
              </a:rPr>
              <a:t>Ashcraft</a:t>
            </a:r>
            <a:r>
              <a:rPr lang="fr-FR" sz="2400" dirty="0" smtClean="0">
                <a:latin typeface="Arial" pitchFamily="34" charset="0"/>
                <a:cs typeface="Arial" pitchFamily="34" charset="0"/>
              </a:rPr>
              <a:t> (2016) identifient plusieurs obstacles situationnels à la performance en maths :</a:t>
            </a:r>
          </a:p>
          <a:p>
            <a:pPr marL="0" indent="0">
              <a:buNone/>
            </a:pPr>
            <a:endParaRPr lang="fr-FR" sz="2400" dirty="0" smtClean="0">
              <a:latin typeface="Arial" pitchFamily="34" charset="0"/>
              <a:cs typeface="Arial" pitchFamily="34" charset="0"/>
            </a:endParaRPr>
          </a:p>
          <a:p>
            <a:pPr marL="0" indent="0">
              <a:buFontTx/>
              <a:buChar char="-"/>
            </a:pPr>
            <a:r>
              <a:rPr lang="fr-FR" sz="2400" dirty="0" smtClean="0">
                <a:latin typeface="Arial" pitchFamily="34" charset="0"/>
                <a:cs typeface="Arial" pitchFamily="34" charset="0"/>
              </a:rPr>
              <a:t> La </a:t>
            </a:r>
            <a:r>
              <a:rPr lang="fr-FR" sz="2400" b="1" dirty="0" smtClean="0">
                <a:solidFill>
                  <a:schemeClr val="accent2"/>
                </a:solidFill>
                <a:latin typeface="Arial" pitchFamily="34" charset="0"/>
                <a:cs typeface="Arial" pitchFamily="34" charset="0"/>
              </a:rPr>
              <a:t>perte de ses moyens face à la pression </a:t>
            </a:r>
            <a:r>
              <a:rPr lang="fr-FR" sz="2400" dirty="0" smtClean="0">
                <a:latin typeface="Arial" pitchFamily="34" charset="0"/>
                <a:cs typeface="Arial" pitchFamily="34" charset="0"/>
              </a:rPr>
              <a:t>(effets de l’évaluation, de l’interrogation, de l’examen, des concours…),</a:t>
            </a:r>
          </a:p>
          <a:p>
            <a:pPr marL="0" indent="0">
              <a:buFontTx/>
              <a:buChar char="-"/>
            </a:pPr>
            <a:r>
              <a:rPr lang="fr-FR" sz="2400" dirty="0" smtClean="0">
                <a:latin typeface="Arial" pitchFamily="34" charset="0"/>
                <a:cs typeface="Arial" pitchFamily="34" charset="0"/>
              </a:rPr>
              <a:t> La </a:t>
            </a:r>
            <a:r>
              <a:rPr lang="fr-FR" sz="2400" b="1" dirty="0" smtClean="0">
                <a:solidFill>
                  <a:schemeClr val="accent2"/>
                </a:solidFill>
                <a:latin typeface="Arial" pitchFamily="34" charset="0"/>
                <a:cs typeface="Arial" pitchFamily="34" charset="0"/>
              </a:rPr>
              <a:t>menace du stéréotype </a:t>
            </a:r>
            <a:r>
              <a:rPr lang="fr-FR" sz="2400" dirty="0" smtClean="0">
                <a:latin typeface="Arial" pitchFamily="34" charset="0"/>
                <a:cs typeface="Arial" pitchFamily="34" charset="0"/>
              </a:rPr>
              <a:t>(idée qu’un certain aspect de notre identité sera jugé au regard de nos performances à une tâche donnée : les filles et les maths, les garçons et le français…)</a:t>
            </a:r>
          </a:p>
          <a:p>
            <a:pPr marL="0" indent="0">
              <a:buFontTx/>
              <a:buChar char="-"/>
            </a:pPr>
            <a:r>
              <a:rPr lang="fr-FR" sz="2400" dirty="0" smtClean="0">
                <a:latin typeface="Arial" pitchFamily="34" charset="0"/>
                <a:cs typeface="Arial" pitchFamily="34" charset="0"/>
              </a:rPr>
              <a:t> L’</a:t>
            </a:r>
            <a:r>
              <a:rPr lang="fr-FR" sz="2400" b="1" dirty="0" smtClean="0">
                <a:solidFill>
                  <a:schemeClr val="accent2"/>
                </a:solidFill>
                <a:latin typeface="Arial" pitchFamily="34" charset="0"/>
                <a:cs typeface="Arial" pitchFamily="34" charset="0"/>
              </a:rPr>
              <a:t>anxiété</a:t>
            </a:r>
            <a:r>
              <a:rPr lang="fr-FR" sz="2400" dirty="0" smtClean="0">
                <a:latin typeface="Arial" pitchFamily="34" charset="0"/>
                <a:cs typeface="Arial" pitchFamily="34" charset="0"/>
              </a:rPr>
              <a:t> (temps de résolution plus lents, plus d’erreurs de calcul, mémoire de travail affectée, difficultés pour exécuter des opérations, compter, résoudre des problèmes…)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E20CBF93-8C6B-408B-A54A-D6F7FDDE0A74}" type="slidenum">
              <a:rPr lang="fr-FR" smtClean="0"/>
              <a:pPr>
                <a:defRPr/>
              </a:pPr>
              <a:t>33</a:t>
            </a:fld>
            <a:endParaRPr lang="fr-FR"/>
          </a:p>
        </p:txBody>
      </p:sp>
      <p:sp>
        <p:nvSpPr>
          <p:cNvPr id="3" name="Rectangle 2"/>
          <p:cNvSpPr txBox="1">
            <a:spLocks noChangeArrowheads="1"/>
          </p:cNvSpPr>
          <p:nvPr/>
        </p:nvSpPr>
        <p:spPr>
          <a:xfrm>
            <a:off x="457200" y="562769"/>
            <a:ext cx="8229600" cy="561975"/>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539750" indent="-539750" algn="l" eaLnBrk="1" hangingPunct="1">
              <a:defRPr/>
            </a:pPr>
            <a:r>
              <a:rPr lang="fr-FR" sz="3000" b="1" dirty="0" smtClean="0">
                <a:solidFill>
                  <a:schemeClr val="accent6"/>
                </a:solidFill>
              </a:rPr>
              <a:t>Et notre dernière conclusion…</a:t>
            </a:r>
            <a:endParaRPr lang="fr-FR" sz="3000" b="1" dirty="0" smtClean="0">
              <a:solidFill>
                <a:schemeClr val="accent6"/>
              </a:solidFill>
            </a:endParaRPr>
          </a:p>
        </p:txBody>
      </p:sp>
      <p:sp>
        <p:nvSpPr>
          <p:cNvPr id="4" name="Rectangle 3"/>
          <p:cNvSpPr txBox="1">
            <a:spLocks noChangeArrowheads="1"/>
          </p:cNvSpPr>
          <p:nvPr/>
        </p:nvSpPr>
        <p:spPr>
          <a:xfrm>
            <a:off x="179512" y="1451694"/>
            <a:ext cx="8723312" cy="507365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r>
              <a:rPr lang="fr-FR" sz="2200" b="1" dirty="0" smtClean="0">
                <a:solidFill>
                  <a:schemeClr val="accent2"/>
                </a:solidFill>
                <a:latin typeface="Arial" pitchFamily="34" charset="0"/>
                <a:cs typeface="Arial" pitchFamily="34" charset="0"/>
              </a:rPr>
              <a:t>Comme dit précédemment, l’anxiété peut être un frein à l’expression de la compétence : </a:t>
            </a:r>
            <a:r>
              <a:rPr lang="fr-FR" sz="2200" dirty="0" smtClean="0">
                <a:latin typeface="Arial" pitchFamily="34" charset="0"/>
                <a:cs typeface="Arial" pitchFamily="34" charset="0"/>
              </a:rPr>
              <a:t>elle peut se manifester dans diverses situations, et parfois nous ne sommes pas conscients de l’anxiété suscitée par ce que nous proposons. </a:t>
            </a:r>
            <a:endParaRPr lang="fr-FR" sz="2200" dirty="0" smtClean="0">
              <a:latin typeface="Arial" pitchFamily="34" charset="0"/>
              <a:cs typeface="Arial" pitchFamily="34" charset="0"/>
            </a:endParaRPr>
          </a:p>
          <a:p>
            <a:pPr marL="0" indent="0">
              <a:buNone/>
            </a:pPr>
            <a:endParaRPr lang="fr-FR" sz="2200" dirty="0" smtClean="0">
              <a:latin typeface="Arial" pitchFamily="34" charset="0"/>
              <a:cs typeface="Arial" pitchFamily="34" charset="0"/>
            </a:endParaRPr>
          </a:p>
          <a:p>
            <a:pPr marL="0" indent="0">
              <a:buNone/>
            </a:pPr>
            <a:r>
              <a:rPr lang="fr-FR" sz="2200" b="1" dirty="0" smtClean="0">
                <a:solidFill>
                  <a:schemeClr val="accent2"/>
                </a:solidFill>
                <a:latin typeface="Arial" pitchFamily="34" charset="0"/>
                <a:cs typeface="Arial" pitchFamily="34" charset="0"/>
              </a:rPr>
              <a:t>Une perception de soi négative : </a:t>
            </a:r>
            <a:r>
              <a:rPr lang="fr-FR" sz="2200" dirty="0" smtClean="0">
                <a:latin typeface="Arial" pitchFamily="34" charset="0"/>
                <a:cs typeface="Arial" pitchFamily="34" charset="0"/>
              </a:rPr>
              <a:t>Qu’il s’agisse de croyance, d’expérience d’échecs répétés, de peur de ne pas réussir ou de ne pas comprendre, mais aussi de recherche de la perfection et de la réussite directe peuvent entraîner une anxiété voire une démotivation. </a:t>
            </a:r>
          </a:p>
          <a:p>
            <a:pPr marL="0" indent="0">
              <a:buNone/>
            </a:pPr>
            <a:endParaRPr lang="fr-FR" sz="2200" dirty="0" smtClean="0">
              <a:latin typeface="Arial" pitchFamily="34" charset="0"/>
              <a:cs typeface="Arial" pitchFamily="34" charset="0"/>
            </a:endParaRPr>
          </a:p>
          <a:p>
            <a:pPr marL="0" indent="0">
              <a:buNone/>
            </a:pPr>
            <a:r>
              <a:rPr lang="fr-FR" sz="2200" b="1" dirty="0" smtClean="0">
                <a:solidFill>
                  <a:schemeClr val="accent1"/>
                </a:solidFill>
                <a:latin typeface="Arial" pitchFamily="34" charset="0"/>
                <a:cs typeface="Arial" pitchFamily="34" charset="0"/>
              </a:rPr>
              <a:t>Dédramatiser les situations, revaloriser et mettre en évidence les compétences de l’élève mais aussi travailler sur le sens des apprentissages peuvent aider l’élève. </a:t>
            </a:r>
            <a:endParaRPr lang="fr-FR" sz="2200" b="1" dirty="0" smtClean="0">
              <a:solidFill>
                <a:schemeClr val="accent1"/>
              </a:solidFill>
              <a:latin typeface="Arial" pitchFamily="34" charset="0"/>
              <a:cs typeface="Arial" pitchFamily="34" charset="0"/>
            </a:endParaRPr>
          </a:p>
          <a:p>
            <a:pPr marL="0" indent="0">
              <a:buNone/>
            </a:pPr>
            <a:endParaRPr lang="fr-FR" sz="2200" dirty="0" smtClean="0">
              <a:latin typeface="Arial" pitchFamily="34" charset="0"/>
              <a:cs typeface="Arial" pitchFamily="34" charset="0"/>
            </a:endParaRPr>
          </a:p>
          <a:p>
            <a:pPr marL="0" indent="0">
              <a:buNone/>
            </a:pPr>
            <a:endParaRPr lang="fr-FR" sz="2200" dirty="0" smtClean="0">
              <a:latin typeface="Arial" pitchFamily="34" charset="0"/>
              <a:cs typeface="Arial" pitchFamily="34" charset="0"/>
            </a:endParaRPr>
          </a:p>
          <a:p>
            <a:pPr marL="0" indent="0">
              <a:buNone/>
            </a:pPr>
            <a:endParaRPr lang="fr-FR" sz="2200" dirty="0" smtClean="0">
              <a:latin typeface="Arial" pitchFamily="34" charset="0"/>
              <a:cs typeface="Arial" pitchFamily="34" charset="0"/>
            </a:endParaRPr>
          </a:p>
          <a:p>
            <a:pPr marL="0" indent="0">
              <a:buNone/>
            </a:pPr>
            <a:endParaRPr lang="fr-FR" sz="2200" dirty="0" smtClean="0">
              <a:latin typeface="Arial" pitchFamily="34" charset="0"/>
              <a:cs typeface="Arial" pitchFamily="34" charset="0"/>
            </a:endParaRPr>
          </a:p>
          <a:p>
            <a:pPr marL="0" indent="0">
              <a:buNone/>
            </a:pPr>
            <a:endParaRPr lang="fr-FR" sz="2200"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i="1" dirty="0" smtClean="0"/>
              <a:t>MERCI DE VOTRE ATTENTION</a:t>
            </a:r>
            <a:endParaRPr lang="fr-FR" i="1" dirty="0"/>
          </a:p>
        </p:txBody>
      </p:sp>
      <p:sp>
        <p:nvSpPr>
          <p:cNvPr id="4" name="Espace réservé du numéro de diapositive 3"/>
          <p:cNvSpPr>
            <a:spLocks noGrp="1"/>
          </p:cNvSpPr>
          <p:nvPr>
            <p:ph type="sldNum" sz="quarter" idx="12"/>
          </p:nvPr>
        </p:nvSpPr>
        <p:spPr/>
        <p:txBody>
          <a:bodyPr/>
          <a:lstStyle/>
          <a:p>
            <a:pPr>
              <a:defRPr/>
            </a:pPr>
            <a:fld id="{3EAC326B-3CD0-4CAF-9F3D-B89349CD8FF5}" type="slidenum">
              <a:rPr lang="fr-FR" smtClean="0"/>
              <a:pPr>
                <a:defRPr/>
              </a:pPr>
              <a:t>34</a:t>
            </a:fld>
            <a:endParaRPr lang="fr-F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txBox="1">
            <a:spLocks noChangeArrowheads="1"/>
          </p:cNvSpPr>
          <p:nvPr/>
        </p:nvSpPr>
        <p:spPr>
          <a:xfrm>
            <a:off x="457200" y="404664"/>
            <a:ext cx="8435975" cy="561975"/>
          </a:xfrm>
          <a:prstGeom prst="rect">
            <a:avLst/>
          </a:prstGeom>
          <a:noFill/>
          <a:ln/>
        </p:spPr>
        <p:txBody>
          <a:bodyPr/>
          <a:lstStyle/>
          <a:p>
            <a:pPr marL="539750" indent="-539750">
              <a:defRPr/>
            </a:pPr>
            <a:r>
              <a:rPr lang="fr-FR" sz="3000" b="1" kern="0" dirty="0" smtClean="0">
                <a:solidFill>
                  <a:schemeClr val="accent6"/>
                </a:solidFill>
                <a:latin typeface="Arial" pitchFamily="34" charset="0"/>
                <a:cs typeface="Arial" pitchFamily="34" charset="0"/>
              </a:rPr>
              <a:t>Bibliographie</a:t>
            </a:r>
            <a:endParaRPr lang="fr-FR" sz="3000" b="1" kern="0" dirty="0">
              <a:solidFill>
                <a:schemeClr val="accent6"/>
              </a:solidFill>
              <a:latin typeface="Arial" pitchFamily="34" charset="0"/>
              <a:cs typeface="Arial" pitchFamily="34" charset="0"/>
            </a:endParaRPr>
          </a:p>
        </p:txBody>
      </p:sp>
      <p:sp>
        <p:nvSpPr>
          <p:cNvPr id="13" name="Rectangle 7"/>
          <p:cNvSpPr>
            <a:spLocks noChangeArrowheads="1"/>
          </p:cNvSpPr>
          <p:nvPr/>
        </p:nvSpPr>
        <p:spPr bwMode="auto">
          <a:xfrm>
            <a:off x="107504" y="1173668"/>
            <a:ext cx="9036496" cy="5632311"/>
          </a:xfrm>
          <a:prstGeom prst="rect">
            <a:avLst/>
          </a:prstGeom>
          <a:noFill/>
          <a:ln w="9525">
            <a:noFill/>
            <a:miter lim="800000"/>
            <a:headEnd/>
            <a:tailEnd/>
          </a:ln>
        </p:spPr>
        <p:txBody>
          <a:bodyPr wrap="square" anchor="ctr">
            <a:spAutoFit/>
          </a:bodyPr>
          <a:lstStyle/>
          <a:p>
            <a:r>
              <a:rPr lang="fr-FR" sz="1500" dirty="0" err="1" smtClean="0"/>
              <a:t>Brosch</a:t>
            </a:r>
            <a:r>
              <a:rPr lang="fr-FR" sz="1500" dirty="0" smtClean="0"/>
              <a:t>, T. &amp; Sander, D. (2015). Les effets cognitifs des émotions, chapitre 12. In D. Sander. </a:t>
            </a:r>
            <a:r>
              <a:rPr lang="fr-FR" sz="1500" i="1" dirty="0" smtClean="0"/>
              <a:t>Le monde des émotions</a:t>
            </a:r>
            <a:r>
              <a:rPr lang="fr-FR" sz="1500" dirty="0" smtClean="0"/>
              <a:t>. Belin. 130-143.</a:t>
            </a:r>
          </a:p>
          <a:p>
            <a:endParaRPr lang="fr-FR" sz="1500" dirty="0" smtClean="0"/>
          </a:p>
          <a:p>
            <a:r>
              <a:rPr lang="fr-FR" sz="1500" dirty="0" err="1" smtClean="0"/>
              <a:t>Crahay</a:t>
            </a:r>
            <a:r>
              <a:rPr lang="fr-FR" sz="1500" dirty="0" smtClean="0"/>
              <a:t>, M., &amp; </a:t>
            </a:r>
            <a:r>
              <a:rPr lang="fr-FR" sz="1500" dirty="0" err="1" smtClean="0"/>
              <a:t>Dutrévis</a:t>
            </a:r>
            <a:r>
              <a:rPr lang="fr-FR" sz="1500" dirty="0" smtClean="0"/>
              <a:t>, M. (2011). </a:t>
            </a:r>
            <a:r>
              <a:rPr lang="fr-FR" sz="1500" i="1" dirty="0" smtClean="0"/>
              <a:t>Psychologie des apprentissages scolaires</a:t>
            </a:r>
            <a:r>
              <a:rPr lang="fr-FR" sz="1500" dirty="0" smtClean="0"/>
              <a:t>. </a:t>
            </a:r>
            <a:r>
              <a:rPr lang="fr-FR" sz="1500" dirty="0" smtClean="0"/>
              <a:t>Bruxelles. De </a:t>
            </a:r>
            <a:r>
              <a:rPr lang="fr-FR" sz="1500" dirty="0" smtClean="0"/>
              <a:t>B</a:t>
            </a:r>
            <a:r>
              <a:rPr lang="fr-FR" sz="1500" dirty="0" smtClean="0"/>
              <a:t>oeck</a:t>
            </a:r>
            <a:r>
              <a:rPr lang="fr-FR" sz="1500" dirty="0" smtClean="0"/>
              <a:t>.</a:t>
            </a:r>
          </a:p>
          <a:p>
            <a:endParaRPr lang="fr-FR" sz="1500" dirty="0" smtClean="0"/>
          </a:p>
          <a:p>
            <a:r>
              <a:rPr lang="fr-FR" sz="1500" dirty="0" err="1" smtClean="0"/>
              <a:t>Coppin</a:t>
            </a:r>
            <a:r>
              <a:rPr lang="fr-FR" sz="1500" dirty="0" smtClean="0"/>
              <a:t>, G. &amp; Sander, D. (2010). Théories et concepts contemporains en psychologie de l’émotion Chapitre 1. In C. </a:t>
            </a:r>
            <a:r>
              <a:rPr lang="fr-FR" sz="1500" dirty="0" err="1" smtClean="0"/>
              <a:t>Pelachaud</a:t>
            </a:r>
            <a:r>
              <a:rPr lang="fr-FR" sz="1500" dirty="0" smtClean="0"/>
              <a:t>. </a:t>
            </a:r>
            <a:r>
              <a:rPr lang="fr-FR" sz="1500" i="1" dirty="0" smtClean="0"/>
              <a:t>Systèmes d'interaction émotionnelle</a:t>
            </a:r>
            <a:r>
              <a:rPr lang="fr-FR" sz="1500" dirty="0" smtClean="0"/>
              <a:t>. Paris: Hermès Science publications-Lavoisier. 25-56</a:t>
            </a:r>
          </a:p>
          <a:p>
            <a:endParaRPr lang="fr-FR" sz="1500" dirty="0" smtClean="0"/>
          </a:p>
          <a:p>
            <a:r>
              <a:rPr lang="fr-FR" sz="1500" dirty="0" err="1" smtClean="0"/>
              <a:t>Damasio</a:t>
            </a:r>
            <a:r>
              <a:rPr lang="fr-FR" sz="1500" dirty="0" smtClean="0"/>
              <a:t>, A. (1995). </a:t>
            </a:r>
            <a:r>
              <a:rPr lang="fr-FR" sz="1500" i="1" dirty="0" smtClean="0"/>
              <a:t>L’erreur de Descartes</a:t>
            </a:r>
            <a:r>
              <a:rPr lang="fr-FR" sz="1500" dirty="0" smtClean="0"/>
              <a:t>. DUNOD.</a:t>
            </a:r>
          </a:p>
          <a:p>
            <a:endParaRPr lang="fr-FR" sz="1500" dirty="0" smtClean="0"/>
          </a:p>
          <a:p>
            <a:r>
              <a:rPr lang="fr-FR" sz="1500" dirty="0" smtClean="0"/>
              <a:t>De Bonis, M. (2002). Emotions, Psychologie cognitive et Cognitivisme. Chapitre 4. In </a:t>
            </a:r>
            <a:r>
              <a:rPr lang="fr-FR" sz="1500" dirty="0" err="1" smtClean="0"/>
              <a:t>Channouf</a:t>
            </a:r>
            <a:r>
              <a:rPr lang="fr-FR" sz="1500" dirty="0" smtClean="0"/>
              <a:t> et </a:t>
            </a:r>
            <a:r>
              <a:rPr lang="fr-FR" sz="1500" dirty="0" err="1" smtClean="0"/>
              <a:t>Rouand</a:t>
            </a:r>
            <a:r>
              <a:rPr lang="fr-FR" sz="1500" dirty="0" smtClean="0"/>
              <a:t>. </a:t>
            </a:r>
            <a:r>
              <a:rPr lang="fr-FR" sz="1500" i="1" dirty="0" smtClean="0"/>
              <a:t>Emotions et Cognitions</a:t>
            </a:r>
            <a:r>
              <a:rPr lang="fr-FR" sz="1500" dirty="0" smtClean="0"/>
              <a:t>,. De Boeck. 106-121.</a:t>
            </a:r>
          </a:p>
          <a:p>
            <a:endParaRPr lang="fr-FR" sz="1500" dirty="0" smtClean="0"/>
          </a:p>
          <a:p>
            <a:r>
              <a:rPr lang="fr-FR" sz="1500" dirty="0" err="1" smtClean="0"/>
              <a:t>Lieury</a:t>
            </a:r>
            <a:r>
              <a:rPr lang="fr-FR" sz="1500" dirty="0" smtClean="0"/>
              <a:t>, A. (2010). </a:t>
            </a:r>
            <a:r>
              <a:rPr lang="fr-FR" sz="1500" i="1" dirty="0" smtClean="0"/>
              <a:t>Psychologie pour l’enseignant</a:t>
            </a:r>
            <a:r>
              <a:rPr lang="fr-FR" sz="1500" dirty="0" smtClean="0"/>
              <a:t>. DUNOD.</a:t>
            </a:r>
          </a:p>
          <a:p>
            <a:endParaRPr lang="fr-FR" sz="1500" dirty="0" smtClean="0"/>
          </a:p>
          <a:p>
            <a:r>
              <a:rPr lang="fr-FR" sz="1500" dirty="0" err="1" smtClean="0"/>
              <a:t>Lieury</a:t>
            </a:r>
            <a:r>
              <a:rPr lang="fr-FR" sz="1500" dirty="0" smtClean="0"/>
              <a:t>, A., &amp; Fenouillet, F. (2013). </a:t>
            </a:r>
            <a:r>
              <a:rPr lang="fr-FR" sz="1500" i="1" dirty="0" smtClean="0"/>
              <a:t>Motivation et réussite scolaire</a:t>
            </a:r>
            <a:r>
              <a:rPr lang="fr-FR" sz="1500" dirty="0" smtClean="0"/>
              <a:t>. DUNOD.</a:t>
            </a:r>
          </a:p>
          <a:p>
            <a:endParaRPr lang="fr-FR" sz="1500" dirty="0" smtClean="0"/>
          </a:p>
          <a:p>
            <a:r>
              <a:rPr lang="fr-FR" sz="1500" dirty="0" err="1" smtClean="0"/>
              <a:t>Pharand</a:t>
            </a:r>
            <a:r>
              <a:rPr lang="fr-FR" sz="1500" dirty="0" smtClean="0"/>
              <a:t>, J. &amp; Doucet, M. (2013). </a:t>
            </a:r>
            <a:r>
              <a:rPr lang="fr-FR" sz="1500" i="1" dirty="0" smtClean="0"/>
              <a:t>En éducation, quand les émotions s’en mêlent! Enseignement, apprentissage et accompagnement. </a:t>
            </a:r>
            <a:r>
              <a:rPr lang="fr-FR" sz="1500" dirty="0" smtClean="0"/>
              <a:t>Presses de l’Université du Québec.</a:t>
            </a:r>
          </a:p>
          <a:p>
            <a:endParaRPr lang="fr-FR" sz="1500" dirty="0" smtClean="0"/>
          </a:p>
          <a:p>
            <a:r>
              <a:rPr lang="fr-FR" sz="1500" dirty="0" smtClean="0"/>
              <a:t>Moore, A., &amp;  </a:t>
            </a:r>
            <a:r>
              <a:rPr lang="fr-FR" sz="1500" dirty="0" err="1" smtClean="0"/>
              <a:t>Ashcraft</a:t>
            </a:r>
            <a:r>
              <a:rPr lang="fr-FR" sz="1500" dirty="0" smtClean="0"/>
              <a:t>, M. (2016). Anxiété et affect en mathématiques : perspectives comportementales, neurocognitives et développementales. Chapitre 10. In Eric Tardif, </a:t>
            </a:r>
            <a:r>
              <a:rPr lang="fr-FR" sz="1500" i="1" dirty="0" smtClean="0"/>
              <a:t>Neurosciences et cognition : Perspectives pour les sciences de l’éducation</a:t>
            </a:r>
            <a:r>
              <a:rPr lang="fr-FR" sz="1500" dirty="0" smtClean="0"/>
              <a:t>. De Boeck. </a:t>
            </a:r>
            <a:endParaRPr lang="fr-FR" sz="1500" dirty="0"/>
          </a:p>
        </p:txBody>
      </p:sp>
    </p:spTree>
    <p:extLst>
      <p:ext uri="{BB962C8B-B14F-4D97-AF65-F5344CB8AC3E}">
        <p14:creationId xmlns="" xmlns:p14="http://schemas.microsoft.com/office/powerpoint/2010/main" val="302859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E20CBF93-8C6B-408B-A54A-D6F7FDDE0A74}" type="slidenum">
              <a:rPr lang="fr-FR" smtClean="0"/>
              <a:pPr>
                <a:defRPr/>
              </a:pPr>
              <a:t>4</a:t>
            </a:fld>
            <a:endParaRPr lang="fr-FR"/>
          </a:p>
        </p:txBody>
      </p:sp>
      <p:sp>
        <p:nvSpPr>
          <p:cNvPr id="3" name="Rectangle 2"/>
          <p:cNvSpPr txBox="1">
            <a:spLocks noChangeArrowheads="1"/>
          </p:cNvSpPr>
          <p:nvPr/>
        </p:nvSpPr>
        <p:spPr>
          <a:xfrm>
            <a:off x="457200" y="418753"/>
            <a:ext cx="8229600" cy="561975"/>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539750" indent="-539750" algn="l" eaLnBrk="1" hangingPunct="1">
              <a:defRPr/>
            </a:pPr>
            <a:r>
              <a:rPr lang="fr-FR" sz="3000" b="1" dirty="0" smtClean="0">
                <a:solidFill>
                  <a:schemeClr val="accent6"/>
                </a:solidFill>
              </a:rPr>
              <a:t>1. Définitions</a:t>
            </a:r>
          </a:p>
        </p:txBody>
      </p:sp>
      <p:sp>
        <p:nvSpPr>
          <p:cNvPr id="4" name="Rectangle 3"/>
          <p:cNvSpPr txBox="1">
            <a:spLocks noChangeArrowheads="1"/>
          </p:cNvSpPr>
          <p:nvPr/>
        </p:nvSpPr>
        <p:spPr>
          <a:xfrm>
            <a:off x="457200" y="1268760"/>
            <a:ext cx="8435280" cy="507365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r>
              <a:rPr lang="fr-FR" sz="2400" b="1" i="1" dirty="0" smtClean="0">
                <a:latin typeface="Arial" pitchFamily="34" charset="0"/>
                <a:cs typeface="Arial" pitchFamily="34" charset="0"/>
              </a:rPr>
              <a:t>Cognition =  </a:t>
            </a:r>
          </a:p>
          <a:p>
            <a:pPr marL="0" indent="0">
              <a:buNone/>
            </a:pPr>
            <a:r>
              <a:rPr lang="fr-FR" sz="2400" dirty="0" smtClean="0">
                <a:latin typeface="Arial" pitchFamily="34" charset="0"/>
                <a:cs typeface="Arial" pitchFamily="34" charset="0"/>
              </a:rPr>
              <a:t>Ensemble des processus mentaux qui se rapportent à la fonction de </a:t>
            </a:r>
            <a:r>
              <a:rPr lang="fr-FR" sz="2400" b="1" dirty="0" smtClean="0">
                <a:solidFill>
                  <a:schemeClr val="accent1"/>
                </a:solidFill>
                <a:latin typeface="Arial" pitchFamily="34" charset="0"/>
                <a:cs typeface="Arial" pitchFamily="34" charset="0"/>
              </a:rPr>
              <a:t>connaissance</a:t>
            </a:r>
            <a:r>
              <a:rPr lang="fr-FR" sz="2400" dirty="0" smtClean="0">
                <a:latin typeface="Arial" pitchFamily="34" charset="0"/>
                <a:cs typeface="Arial" pitchFamily="34" charset="0"/>
              </a:rPr>
              <a:t>.</a:t>
            </a:r>
          </a:p>
          <a:p>
            <a:pPr marL="0" indent="0">
              <a:buNone/>
            </a:pPr>
            <a:r>
              <a:rPr lang="fr-FR" sz="2400" dirty="0" smtClean="0">
                <a:latin typeface="Arial" pitchFamily="34" charset="0"/>
                <a:cs typeface="Arial" pitchFamily="34" charset="0"/>
              </a:rPr>
              <a:t>Ils mettent en jeu la </a:t>
            </a:r>
            <a:r>
              <a:rPr lang="fr-FR" sz="2400" b="1" dirty="0" smtClean="0">
                <a:solidFill>
                  <a:schemeClr val="accent1"/>
                </a:solidFill>
                <a:latin typeface="Arial" pitchFamily="34" charset="0"/>
                <a:cs typeface="Arial" pitchFamily="34" charset="0"/>
              </a:rPr>
              <a:t>mémoire</a:t>
            </a:r>
            <a:r>
              <a:rPr lang="fr-FR" sz="2400" dirty="0" smtClean="0">
                <a:latin typeface="Arial" pitchFamily="34" charset="0"/>
                <a:cs typeface="Arial" pitchFamily="34" charset="0"/>
              </a:rPr>
              <a:t>, le </a:t>
            </a:r>
            <a:r>
              <a:rPr lang="fr-FR" sz="2400" b="1" dirty="0" smtClean="0">
                <a:solidFill>
                  <a:schemeClr val="accent1"/>
                </a:solidFill>
                <a:latin typeface="Arial" pitchFamily="34" charset="0"/>
                <a:cs typeface="Arial" pitchFamily="34" charset="0"/>
              </a:rPr>
              <a:t>langage</a:t>
            </a:r>
            <a:r>
              <a:rPr lang="fr-FR" sz="2400" dirty="0" smtClean="0">
                <a:latin typeface="Arial" pitchFamily="34" charset="0"/>
                <a:cs typeface="Arial" pitchFamily="34" charset="0"/>
              </a:rPr>
              <a:t>, le </a:t>
            </a:r>
            <a:r>
              <a:rPr lang="fr-FR" sz="2400" b="1" dirty="0" smtClean="0">
                <a:solidFill>
                  <a:schemeClr val="accent1"/>
                </a:solidFill>
                <a:latin typeface="Arial" pitchFamily="34" charset="0"/>
                <a:cs typeface="Arial" pitchFamily="34" charset="0"/>
              </a:rPr>
              <a:t>raisonnement</a:t>
            </a:r>
            <a:r>
              <a:rPr lang="fr-FR" sz="2400" dirty="0" smtClean="0">
                <a:latin typeface="Arial" pitchFamily="34" charset="0"/>
                <a:cs typeface="Arial" pitchFamily="34" charset="0"/>
              </a:rPr>
              <a:t>, l'</a:t>
            </a:r>
            <a:r>
              <a:rPr lang="fr-FR" sz="2400" b="1" dirty="0" smtClean="0">
                <a:solidFill>
                  <a:schemeClr val="accent1"/>
                </a:solidFill>
                <a:latin typeface="Arial" pitchFamily="34" charset="0"/>
                <a:cs typeface="Arial" pitchFamily="34" charset="0"/>
              </a:rPr>
              <a:t>apprentissage</a:t>
            </a:r>
            <a:r>
              <a:rPr lang="fr-FR" sz="2400" dirty="0" smtClean="0">
                <a:latin typeface="Arial" pitchFamily="34" charset="0"/>
                <a:cs typeface="Arial" pitchFamily="34" charset="0"/>
              </a:rPr>
              <a:t>, l'</a:t>
            </a:r>
            <a:r>
              <a:rPr lang="fr-FR" sz="2400" b="1" dirty="0" smtClean="0">
                <a:solidFill>
                  <a:schemeClr val="accent1"/>
                </a:solidFill>
                <a:latin typeface="Arial" pitchFamily="34" charset="0"/>
                <a:cs typeface="Arial" pitchFamily="34" charset="0"/>
              </a:rPr>
              <a:t>intelligence</a:t>
            </a:r>
            <a:r>
              <a:rPr lang="fr-FR" sz="2400" dirty="0" smtClean="0">
                <a:latin typeface="Arial" pitchFamily="34" charset="0"/>
                <a:cs typeface="Arial" pitchFamily="34" charset="0"/>
              </a:rPr>
              <a:t>, la </a:t>
            </a:r>
            <a:r>
              <a:rPr lang="fr-FR" sz="2400" b="1" dirty="0" smtClean="0">
                <a:solidFill>
                  <a:schemeClr val="accent1"/>
                </a:solidFill>
                <a:latin typeface="Arial" pitchFamily="34" charset="0"/>
                <a:cs typeface="Arial" pitchFamily="34" charset="0"/>
              </a:rPr>
              <a:t>motricité</a:t>
            </a:r>
            <a:r>
              <a:rPr lang="fr-FR" sz="2400" dirty="0" smtClean="0">
                <a:latin typeface="Arial" pitchFamily="34" charset="0"/>
                <a:cs typeface="Arial" pitchFamily="34" charset="0"/>
              </a:rPr>
              <a:t>, la </a:t>
            </a:r>
            <a:r>
              <a:rPr lang="fr-FR" sz="2400" b="1" dirty="0" smtClean="0">
                <a:solidFill>
                  <a:schemeClr val="accent1"/>
                </a:solidFill>
                <a:latin typeface="Arial" pitchFamily="34" charset="0"/>
                <a:cs typeface="Arial" pitchFamily="34" charset="0"/>
              </a:rPr>
              <a:t>résolution de problème</a:t>
            </a:r>
            <a:r>
              <a:rPr lang="fr-FR" sz="2400" dirty="0" smtClean="0">
                <a:latin typeface="Arial" pitchFamily="34" charset="0"/>
                <a:cs typeface="Arial" pitchFamily="34" charset="0"/>
              </a:rPr>
              <a:t>, la </a:t>
            </a:r>
            <a:r>
              <a:rPr lang="fr-FR" sz="2400" b="1" dirty="0" smtClean="0">
                <a:solidFill>
                  <a:schemeClr val="accent1"/>
                </a:solidFill>
                <a:latin typeface="Arial" pitchFamily="34" charset="0"/>
                <a:cs typeface="Arial" pitchFamily="34" charset="0"/>
              </a:rPr>
              <a:t>prise de décision</a:t>
            </a:r>
            <a:r>
              <a:rPr lang="fr-FR" sz="2400" dirty="0" smtClean="0">
                <a:latin typeface="Arial" pitchFamily="34" charset="0"/>
                <a:cs typeface="Arial" pitchFamily="34" charset="0"/>
              </a:rPr>
              <a:t>, la </a:t>
            </a:r>
            <a:r>
              <a:rPr lang="fr-FR" sz="2400" b="1" dirty="0" smtClean="0">
                <a:solidFill>
                  <a:schemeClr val="accent1"/>
                </a:solidFill>
                <a:latin typeface="Arial" pitchFamily="34" charset="0"/>
                <a:cs typeface="Arial" pitchFamily="34" charset="0"/>
              </a:rPr>
              <a:t>perception</a:t>
            </a:r>
            <a:r>
              <a:rPr lang="fr-FR" sz="2400" dirty="0" smtClean="0">
                <a:latin typeface="Arial" pitchFamily="34" charset="0"/>
                <a:cs typeface="Arial" pitchFamily="34" charset="0"/>
              </a:rPr>
              <a:t> ou l'</a:t>
            </a:r>
            <a:r>
              <a:rPr lang="fr-FR" sz="2400" b="1" dirty="0" smtClean="0">
                <a:solidFill>
                  <a:schemeClr val="accent1"/>
                </a:solidFill>
                <a:latin typeface="Arial" pitchFamily="34" charset="0"/>
                <a:cs typeface="Arial" pitchFamily="34" charset="0"/>
              </a:rPr>
              <a:t>attention</a:t>
            </a:r>
            <a:r>
              <a:rPr lang="fr-FR" sz="2400" dirty="0" smtClean="0">
                <a:latin typeface="Arial" pitchFamily="34" charset="0"/>
                <a:cs typeface="Arial" pitchFamily="34" charset="0"/>
              </a:rPr>
              <a:t>.</a:t>
            </a:r>
          </a:p>
          <a:p>
            <a:pPr marL="0" indent="0">
              <a:buNone/>
            </a:pPr>
            <a:endParaRPr lang="fr-FR" sz="2400" i="1" dirty="0" smtClean="0">
              <a:latin typeface="Arial" pitchFamily="34" charset="0"/>
              <a:cs typeface="Arial" pitchFamily="34" charset="0"/>
            </a:endParaRPr>
          </a:p>
          <a:p>
            <a:pPr marL="0" indent="0">
              <a:buNone/>
            </a:pPr>
            <a:r>
              <a:rPr lang="fr-FR" sz="2400" dirty="0" smtClean="0">
                <a:latin typeface="Arial" pitchFamily="34" charset="0"/>
                <a:cs typeface="Arial" pitchFamily="34" charset="0"/>
              </a:rPr>
              <a:t>António </a:t>
            </a:r>
            <a:r>
              <a:rPr lang="fr-FR" sz="2400" dirty="0" err="1" smtClean="0">
                <a:latin typeface="Arial" pitchFamily="34" charset="0"/>
                <a:cs typeface="Arial" pitchFamily="34" charset="0"/>
              </a:rPr>
              <a:t>Damásio</a:t>
            </a:r>
            <a:r>
              <a:rPr lang="fr-FR" sz="2400" dirty="0" smtClean="0">
                <a:latin typeface="Arial" pitchFamily="34" charset="0"/>
                <a:cs typeface="Arial" pitchFamily="34" charset="0"/>
              </a:rPr>
              <a:t> (</a:t>
            </a:r>
            <a:r>
              <a:rPr lang="fr-FR" sz="2400" i="1" dirty="0" smtClean="0">
                <a:latin typeface="Arial" pitchFamily="34" charset="0"/>
                <a:cs typeface="Arial" pitchFamily="34" charset="0"/>
              </a:rPr>
              <a:t>L’erreur de Descartes, 1995</a:t>
            </a:r>
            <a:r>
              <a:rPr lang="fr-FR" sz="2400" dirty="0" smtClean="0">
                <a:latin typeface="Arial" pitchFamily="34" charset="0"/>
                <a:cs typeface="Arial" pitchFamily="34" charset="0"/>
              </a:rPr>
              <a:t>) : Les </a:t>
            </a:r>
            <a:r>
              <a:rPr lang="fr-FR" sz="2400" b="1" dirty="0" smtClean="0">
                <a:solidFill>
                  <a:schemeClr val="accent1"/>
                </a:solidFill>
                <a:latin typeface="Arial" pitchFamily="34" charset="0"/>
                <a:cs typeface="Arial" pitchFamily="34" charset="0"/>
              </a:rPr>
              <a:t>émotions</a:t>
            </a:r>
            <a:r>
              <a:rPr lang="fr-FR" sz="2400" dirty="0" smtClean="0">
                <a:latin typeface="Arial" pitchFamily="34" charset="0"/>
                <a:cs typeface="Arial" pitchFamily="34" charset="0"/>
              </a:rPr>
              <a:t> font partie des fonctions cognitives car le raisonnement et la prise de décision ne peuvent pas se faire sans elles.</a:t>
            </a:r>
          </a:p>
          <a:p>
            <a:pPr marL="0" indent="0">
              <a:buNone/>
            </a:pPr>
            <a:endParaRPr lang="fr-FR" sz="2400" dirty="0">
              <a:latin typeface="Arial" pitchFamily="34" charset="0"/>
              <a:cs typeface="Arial" pitchFamily="34" charset="0"/>
            </a:endParaRPr>
          </a:p>
        </p:txBody>
      </p:sp>
    </p:spTree>
    <p:extLst>
      <p:ext uri="{BB962C8B-B14F-4D97-AF65-F5344CB8AC3E}">
        <p14:creationId xmlns="" xmlns:p14="http://schemas.microsoft.com/office/powerpoint/2010/main" val="167258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E20CBF93-8C6B-408B-A54A-D6F7FDDE0A74}" type="slidenum">
              <a:rPr lang="fr-FR" smtClean="0"/>
              <a:pPr>
                <a:defRPr/>
              </a:pPr>
              <a:t>5</a:t>
            </a:fld>
            <a:endParaRPr lang="fr-FR"/>
          </a:p>
        </p:txBody>
      </p:sp>
      <p:sp>
        <p:nvSpPr>
          <p:cNvPr id="3" name="Rectangle 2"/>
          <p:cNvSpPr txBox="1">
            <a:spLocks noChangeArrowheads="1"/>
          </p:cNvSpPr>
          <p:nvPr/>
        </p:nvSpPr>
        <p:spPr>
          <a:xfrm>
            <a:off x="457200" y="418753"/>
            <a:ext cx="8229600" cy="561975"/>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539750" indent="-539750" algn="l" eaLnBrk="1" hangingPunct="1">
              <a:defRPr/>
            </a:pPr>
            <a:r>
              <a:rPr lang="fr-FR" sz="3000" b="1" dirty="0" smtClean="0">
                <a:solidFill>
                  <a:schemeClr val="accent6"/>
                </a:solidFill>
              </a:rPr>
              <a:t>1. Définitions</a:t>
            </a:r>
          </a:p>
        </p:txBody>
      </p:sp>
      <p:sp>
        <p:nvSpPr>
          <p:cNvPr id="4" name="Rectangle 3"/>
          <p:cNvSpPr txBox="1">
            <a:spLocks noChangeArrowheads="1"/>
          </p:cNvSpPr>
          <p:nvPr/>
        </p:nvSpPr>
        <p:spPr>
          <a:xfrm>
            <a:off x="457200" y="1268760"/>
            <a:ext cx="8435280" cy="507365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r>
              <a:rPr lang="fr-FR" sz="2400" b="1" i="1" dirty="0">
                <a:latin typeface="Arial" pitchFamily="34" charset="0"/>
                <a:cs typeface="Arial" pitchFamily="34" charset="0"/>
              </a:rPr>
              <a:t>Emotion </a:t>
            </a:r>
            <a:r>
              <a:rPr lang="fr-FR" sz="2400" b="1" i="1" dirty="0" smtClean="0">
                <a:latin typeface="Arial" pitchFamily="34" charset="0"/>
                <a:cs typeface="Arial" pitchFamily="34" charset="0"/>
              </a:rPr>
              <a:t>= </a:t>
            </a:r>
          </a:p>
          <a:p>
            <a:pPr marL="0" indent="0">
              <a:buNone/>
            </a:pPr>
            <a:r>
              <a:rPr lang="fr-FR" sz="2400" dirty="0" smtClean="0">
                <a:latin typeface="Arial" pitchFamily="34" charset="0"/>
                <a:cs typeface="Arial" pitchFamily="34" charset="0"/>
              </a:rPr>
              <a:t>Réaction affective intense, heureuse ou pénible, qui se caractérise par un pattern particulier :</a:t>
            </a:r>
          </a:p>
          <a:p>
            <a:pPr marL="0" indent="0">
              <a:buNone/>
            </a:pPr>
            <a:r>
              <a:rPr lang="fr-FR" sz="2400" b="1" dirty="0" smtClean="0">
                <a:solidFill>
                  <a:schemeClr val="accent1"/>
                </a:solidFill>
                <a:latin typeface="Arial" pitchFamily="34" charset="0"/>
                <a:cs typeface="Arial" pitchFamily="34" charset="0"/>
              </a:rPr>
              <a:t>- expressif </a:t>
            </a:r>
            <a:r>
              <a:rPr lang="fr-FR" sz="2400" dirty="0" smtClean="0">
                <a:latin typeface="Arial" pitchFamily="34" charset="0"/>
                <a:cs typeface="Arial" pitchFamily="34" charset="0"/>
              </a:rPr>
              <a:t>(mouvements faciaux…), </a:t>
            </a:r>
          </a:p>
          <a:p>
            <a:pPr marL="0" indent="0">
              <a:buNone/>
            </a:pPr>
            <a:r>
              <a:rPr lang="fr-FR" sz="2400" b="1" dirty="0" smtClean="0">
                <a:solidFill>
                  <a:schemeClr val="accent1"/>
                </a:solidFill>
                <a:latin typeface="Arial" pitchFamily="34" charset="0"/>
                <a:cs typeface="Arial" pitchFamily="34" charset="0"/>
              </a:rPr>
              <a:t>- physiologique</a:t>
            </a:r>
            <a:r>
              <a:rPr lang="fr-FR" sz="2400" dirty="0" smtClean="0">
                <a:latin typeface="Arial" pitchFamily="34" charset="0"/>
                <a:cs typeface="Arial" pitchFamily="34" charset="0"/>
              </a:rPr>
              <a:t> (marqueurs somatiques), </a:t>
            </a:r>
          </a:p>
          <a:p>
            <a:pPr marL="0" indent="0">
              <a:buNone/>
            </a:pPr>
            <a:r>
              <a:rPr lang="fr-FR" sz="2400" b="1" dirty="0" smtClean="0">
                <a:solidFill>
                  <a:schemeClr val="accent1"/>
                </a:solidFill>
                <a:latin typeface="Arial" pitchFamily="34" charset="0"/>
                <a:cs typeface="Arial" pitchFamily="34" charset="0"/>
              </a:rPr>
              <a:t>- phénoménologique</a:t>
            </a:r>
            <a:r>
              <a:rPr lang="fr-FR" sz="2400" dirty="0" smtClean="0">
                <a:latin typeface="Arial" pitchFamily="34" charset="0"/>
                <a:cs typeface="Arial" pitchFamily="34" charset="0"/>
              </a:rPr>
              <a:t> (contexte d’apparition),</a:t>
            </a:r>
          </a:p>
          <a:p>
            <a:pPr marL="0" indent="0">
              <a:buFontTx/>
              <a:buChar char="-"/>
            </a:pPr>
            <a:r>
              <a:rPr lang="fr-FR" sz="2400" dirty="0" smtClean="0">
                <a:latin typeface="Arial" pitchFamily="34" charset="0"/>
                <a:cs typeface="Arial" pitchFamily="34" charset="0"/>
              </a:rPr>
              <a:t> issu d’un processus </a:t>
            </a:r>
            <a:r>
              <a:rPr lang="fr-FR" sz="2400" b="1" dirty="0" smtClean="0">
                <a:solidFill>
                  <a:schemeClr val="accent1"/>
                </a:solidFill>
                <a:latin typeface="Arial" pitchFamily="34" charset="0"/>
                <a:cs typeface="Arial" pitchFamily="34" charset="0"/>
              </a:rPr>
              <a:t>d’évaluation cognitive </a:t>
            </a:r>
            <a:r>
              <a:rPr lang="fr-FR" sz="2400" dirty="0" smtClean="0">
                <a:latin typeface="Arial" pitchFamily="34" charset="0"/>
                <a:cs typeface="Arial" pitchFamily="34" charset="0"/>
              </a:rPr>
              <a:t>lui donnant sa signification (ex : but, cause, conséquence de l’événement, permet de différencier les émotions)</a:t>
            </a:r>
            <a:r>
              <a:rPr lang="fr-FR" sz="2400" i="1" dirty="0" smtClean="0">
                <a:latin typeface="Arial" pitchFamily="34" charset="0"/>
                <a:cs typeface="Arial" pitchFamily="34" charset="0"/>
              </a:rPr>
              <a:t> (</a:t>
            </a:r>
            <a:r>
              <a:rPr lang="fr-FR" sz="2400" i="1" dirty="0" err="1" smtClean="0">
                <a:latin typeface="Arial" pitchFamily="34" charset="0"/>
                <a:cs typeface="Arial" pitchFamily="34" charset="0"/>
              </a:rPr>
              <a:t>Lazarus</a:t>
            </a:r>
            <a:r>
              <a:rPr lang="fr-FR" sz="2400" i="1" dirty="0" smtClean="0">
                <a:latin typeface="Arial" pitchFamily="34" charset="0"/>
                <a:cs typeface="Arial" pitchFamily="34" charset="0"/>
              </a:rPr>
              <a:t>, 1991, </a:t>
            </a:r>
            <a:r>
              <a:rPr lang="fr-FR" sz="2400" i="1" dirty="0" err="1" smtClean="0">
                <a:latin typeface="Arial" pitchFamily="34" charset="0"/>
                <a:cs typeface="Arial" pitchFamily="34" charset="0"/>
              </a:rPr>
              <a:t>Coppin</a:t>
            </a:r>
            <a:r>
              <a:rPr lang="fr-FR" sz="2400" i="1" dirty="0" smtClean="0">
                <a:latin typeface="Arial" pitchFamily="34" charset="0"/>
                <a:cs typeface="Arial" pitchFamily="34" charset="0"/>
              </a:rPr>
              <a:t> &amp; Sander, 2010) </a:t>
            </a:r>
            <a:endParaRPr lang="fr-FR" sz="2400" dirty="0" smtClean="0">
              <a:latin typeface="Arial" pitchFamily="34" charset="0"/>
              <a:cs typeface="Arial" pitchFamily="34" charset="0"/>
            </a:endParaRPr>
          </a:p>
          <a:p>
            <a:pPr marL="0" indent="0">
              <a:buFontTx/>
              <a:buChar char="-"/>
            </a:pPr>
            <a:endParaRPr lang="fr-FR" sz="2400" i="1" dirty="0" smtClean="0">
              <a:latin typeface="Arial" pitchFamily="34" charset="0"/>
              <a:cs typeface="Arial" pitchFamily="34" charset="0"/>
            </a:endParaRPr>
          </a:p>
          <a:p>
            <a:pPr marL="0" indent="0">
              <a:buNone/>
            </a:pPr>
            <a:r>
              <a:rPr lang="fr-FR" sz="2400" dirty="0" smtClean="0">
                <a:latin typeface="Arial" pitchFamily="34" charset="0"/>
                <a:cs typeface="Arial" pitchFamily="34" charset="0"/>
              </a:rPr>
              <a:t>La théorie des émotions de base (</a:t>
            </a:r>
            <a:r>
              <a:rPr lang="fr-FR" sz="2400" dirty="0" err="1" smtClean="0">
                <a:latin typeface="Arial" pitchFamily="34" charset="0"/>
                <a:cs typeface="Arial" pitchFamily="34" charset="0"/>
              </a:rPr>
              <a:t>Eckman</a:t>
            </a:r>
            <a:r>
              <a:rPr lang="fr-FR" sz="2400" dirty="0" smtClean="0">
                <a:latin typeface="Arial" pitchFamily="34" charset="0"/>
                <a:cs typeface="Arial" pitchFamily="34" charset="0"/>
              </a:rPr>
              <a:t>, 1982) : </a:t>
            </a:r>
            <a:r>
              <a:rPr lang="fr-FR" sz="2400" b="1" dirty="0" smtClean="0">
                <a:solidFill>
                  <a:schemeClr val="accent1"/>
                </a:solidFill>
                <a:latin typeface="Arial" pitchFamily="34" charset="0"/>
                <a:cs typeface="Arial" pitchFamily="34" charset="0"/>
              </a:rPr>
              <a:t>émotions primaires </a:t>
            </a:r>
            <a:r>
              <a:rPr lang="fr-FR" sz="2400" dirty="0" smtClean="0">
                <a:latin typeface="Arial" pitchFamily="34" charset="0"/>
                <a:cs typeface="Arial" pitchFamily="34" charset="0"/>
              </a:rPr>
              <a:t>= joie, peur, colère, dégoût et tristesse.</a:t>
            </a:r>
          </a:p>
          <a:p>
            <a:pPr marL="0" indent="0">
              <a:buFontTx/>
              <a:buChar char="-"/>
            </a:pPr>
            <a:endParaRPr lang="fr-FR" sz="2400" i="1" dirty="0" smtClean="0">
              <a:latin typeface="Arial" pitchFamily="34" charset="0"/>
              <a:cs typeface="Arial" pitchFamily="34" charset="0"/>
            </a:endParaRPr>
          </a:p>
          <a:p>
            <a:pPr marL="0" indent="0">
              <a:buNone/>
            </a:pPr>
            <a:endParaRPr lang="fr-FR" sz="2400" dirty="0">
              <a:latin typeface="Arial" pitchFamily="34" charset="0"/>
              <a:cs typeface="Arial" pitchFamily="34" charset="0"/>
            </a:endParaRPr>
          </a:p>
        </p:txBody>
      </p:sp>
    </p:spTree>
    <p:extLst>
      <p:ext uri="{BB962C8B-B14F-4D97-AF65-F5344CB8AC3E}">
        <p14:creationId xmlns="" xmlns:p14="http://schemas.microsoft.com/office/powerpoint/2010/main" val="167258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E20CBF93-8C6B-408B-A54A-D6F7FDDE0A74}" type="slidenum">
              <a:rPr lang="fr-FR" smtClean="0"/>
              <a:pPr>
                <a:defRPr/>
              </a:pPr>
              <a:t>6</a:t>
            </a:fld>
            <a:endParaRPr lang="fr-FR"/>
          </a:p>
        </p:txBody>
      </p:sp>
      <p:sp>
        <p:nvSpPr>
          <p:cNvPr id="3" name="Rectangle 2"/>
          <p:cNvSpPr/>
          <p:nvPr/>
        </p:nvSpPr>
        <p:spPr>
          <a:xfrm>
            <a:off x="251520" y="5428381"/>
            <a:ext cx="8424936" cy="1384995"/>
          </a:xfrm>
          <a:prstGeom prst="rect">
            <a:avLst/>
          </a:prstGeom>
        </p:spPr>
        <p:txBody>
          <a:bodyPr wrap="square">
            <a:spAutoFit/>
          </a:bodyPr>
          <a:lstStyle/>
          <a:p>
            <a:r>
              <a:rPr lang="fr-FR" sz="2100" dirty="0" smtClean="0">
                <a:latin typeface="Arial" pitchFamily="34" charset="0"/>
                <a:cs typeface="Arial" pitchFamily="34" charset="0"/>
              </a:rPr>
              <a:t>Matsumoto et </a:t>
            </a:r>
            <a:r>
              <a:rPr lang="fr-FR" sz="2100" dirty="0" err="1" smtClean="0">
                <a:latin typeface="Arial" pitchFamily="34" charset="0"/>
                <a:cs typeface="Arial" pitchFamily="34" charset="0"/>
              </a:rPr>
              <a:t>Ekman</a:t>
            </a:r>
            <a:r>
              <a:rPr lang="fr-FR" sz="2100" dirty="0" smtClean="0">
                <a:latin typeface="Arial" pitchFamily="34" charset="0"/>
                <a:cs typeface="Arial" pitchFamily="34" charset="0"/>
              </a:rPr>
              <a:t> (2009) : Les émotions sont « </a:t>
            </a:r>
            <a:r>
              <a:rPr lang="fr-FR" sz="2100" i="1" dirty="0" smtClean="0">
                <a:latin typeface="Arial" pitchFamily="34" charset="0"/>
                <a:cs typeface="Arial" pitchFamily="34" charset="0"/>
              </a:rPr>
              <a:t>des réactions transitoires, bio-psycho-sociales conçues pour </a:t>
            </a:r>
            <a:r>
              <a:rPr lang="fr-FR" sz="2100" b="1" i="1" dirty="0" smtClean="0">
                <a:solidFill>
                  <a:schemeClr val="accent1"/>
                </a:solidFill>
                <a:latin typeface="Arial" pitchFamily="34" charset="0"/>
                <a:cs typeface="Arial" pitchFamily="34" charset="0"/>
              </a:rPr>
              <a:t>aider les individus à s’adapter</a:t>
            </a:r>
            <a:r>
              <a:rPr lang="fr-FR" sz="2100" i="1" dirty="0" smtClean="0">
                <a:latin typeface="Arial" pitchFamily="34" charset="0"/>
                <a:cs typeface="Arial" pitchFamily="34" charset="0"/>
              </a:rPr>
              <a:t> et à </a:t>
            </a:r>
            <a:r>
              <a:rPr lang="fr-FR" sz="2100" b="1" i="1" dirty="0" smtClean="0">
                <a:solidFill>
                  <a:schemeClr val="accent1"/>
                </a:solidFill>
                <a:latin typeface="Arial" pitchFamily="34" charset="0"/>
                <a:cs typeface="Arial" pitchFamily="34" charset="0"/>
              </a:rPr>
              <a:t>faire face à des événements </a:t>
            </a:r>
            <a:r>
              <a:rPr lang="fr-FR" sz="2100" i="1" dirty="0" smtClean="0">
                <a:latin typeface="Arial" pitchFamily="34" charset="0"/>
                <a:cs typeface="Arial" pitchFamily="34" charset="0"/>
              </a:rPr>
              <a:t>qui ont des implications pour leur survie et leur bien-être ».</a:t>
            </a:r>
            <a:endParaRPr lang="fr-FR" sz="2100" dirty="0">
              <a:latin typeface="Arial" pitchFamily="34" charset="0"/>
              <a:cs typeface="Arial" pitchFamily="34" charset="0"/>
            </a:endParaRPr>
          </a:p>
        </p:txBody>
      </p:sp>
      <p:sp>
        <p:nvSpPr>
          <p:cNvPr id="4" name="Rectangle 2"/>
          <p:cNvSpPr txBox="1">
            <a:spLocks noChangeArrowheads="1"/>
          </p:cNvSpPr>
          <p:nvPr/>
        </p:nvSpPr>
        <p:spPr>
          <a:xfrm>
            <a:off x="457200" y="418753"/>
            <a:ext cx="8229600" cy="561975"/>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539750" indent="-539750" algn="l" eaLnBrk="1" hangingPunct="1">
              <a:defRPr/>
            </a:pPr>
            <a:r>
              <a:rPr lang="fr-FR" sz="3000" b="1" dirty="0" smtClean="0">
                <a:solidFill>
                  <a:schemeClr val="accent6"/>
                </a:solidFill>
              </a:rPr>
              <a:t>1. Définitions</a:t>
            </a:r>
          </a:p>
        </p:txBody>
      </p:sp>
      <p:pic>
        <p:nvPicPr>
          <p:cNvPr id="52226" name="Picture 2"/>
          <p:cNvPicPr>
            <a:picLocks noChangeAspect="1" noChangeArrowheads="1"/>
          </p:cNvPicPr>
          <p:nvPr/>
        </p:nvPicPr>
        <p:blipFill>
          <a:blip r:embed="rId2" cstate="print"/>
          <a:srcRect/>
          <a:stretch>
            <a:fillRect/>
          </a:stretch>
        </p:blipFill>
        <p:spPr bwMode="auto">
          <a:xfrm>
            <a:off x="1475656" y="872083"/>
            <a:ext cx="6096000" cy="44291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E20CBF93-8C6B-408B-A54A-D6F7FDDE0A74}" type="slidenum">
              <a:rPr lang="fr-FR" smtClean="0"/>
              <a:pPr>
                <a:defRPr/>
              </a:pPr>
              <a:t>7</a:t>
            </a:fld>
            <a:endParaRPr lang="fr-FR"/>
          </a:p>
        </p:txBody>
      </p:sp>
      <p:sp>
        <p:nvSpPr>
          <p:cNvPr id="4" name="Rectangle 3"/>
          <p:cNvSpPr txBox="1">
            <a:spLocks noChangeArrowheads="1"/>
          </p:cNvSpPr>
          <p:nvPr/>
        </p:nvSpPr>
        <p:spPr>
          <a:xfrm>
            <a:off x="457200" y="1268760"/>
            <a:ext cx="8435280" cy="507365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r>
              <a:rPr lang="fr-FR" sz="2600" dirty="0" smtClean="0">
                <a:latin typeface="Arial" pitchFamily="34" charset="0"/>
                <a:cs typeface="Arial" pitchFamily="34" charset="0"/>
              </a:rPr>
              <a:t>Le </a:t>
            </a:r>
            <a:r>
              <a:rPr lang="fr-FR" sz="2600" dirty="0">
                <a:latin typeface="Arial" pitchFamily="34" charset="0"/>
                <a:cs typeface="Arial" pitchFamily="34" charset="0"/>
              </a:rPr>
              <a:t>système limbique </a:t>
            </a:r>
            <a:r>
              <a:rPr lang="fr-FR" sz="2600" dirty="0" smtClean="0">
                <a:latin typeface="Arial" pitchFamily="34" charset="0"/>
                <a:cs typeface="Arial" pitchFamily="34" charset="0"/>
              </a:rPr>
              <a:t>ou </a:t>
            </a:r>
            <a:r>
              <a:rPr lang="fr-FR" sz="2600" dirty="0">
                <a:latin typeface="Arial" pitchFamily="34" charset="0"/>
                <a:cs typeface="Arial" pitchFamily="34" charset="0"/>
              </a:rPr>
              <a:t>« cerveau émotif </a:t>
            </a:r>
            <a:r>
              <a:rPr lang="fr-FR" sz="2600" dirty="0" smtClean="0">
                <a:latin typeface="Arial" pitchFamily="34" charset="0"/>
                <a:cs typeface="Arial" pitchFamily="34" charset="0"/>
              </a:rPr>
              <a:t>»</a:t>
            </a:r>
            <a:endParaRPr lang="fr-FR" sz="2600" dirty="0">
              <a:latin typeface="Arial" pitchFamily="34" charset="0"/>
              <a:cs typeface="Arial" pitchFamily="34" charset="0"/>
            </a:endParaRPr>
          </a:p>
        </p:txBody>
      </p:sp>
      <p:sp>
        <p:nvSpPr>
          <p:cNvPr id="3" name="ZoneTexte 2"/>
          <p:cNvSpPr txBox="1"/>
          <p:nvPr/>
        </p:nvSpPr>
        <p:spPr>
          <a:xfrm>
            <a:off x="5364088" y="2636912"/>
            <a:ext cx="3384376" cy="830997"/>
          </a:xfrm>
          <a:prstGeom prst="rect">
            <a:avLst/>
          </a:prstGeom>
          <a:noFill/>
        </p:spPr>
        <p:txBody>
          <a:bodyPr wrap="square" rtlCol="0">
            <a:spAutoFit/>
          </a:bodyPr>
          <a:lstStyle/>
          <a:p>
            <a:r>
              <a:rPr lang="fr-FR" sz="1600" b="1" dirty="0" smtClean="0"/>
              <a:t>Amygdale (10) = Émotions primaires négatives, gestion et reconnaissance des émotions</a:t>
            </a:r>
            <a:endParaRPr lang="fr-FR" sz="1600" b="1" dirty="0"/>
          </a:p>
        </p:txBody>
      </p:sp>
      <p:sp>
        <p:nvSpPr>
          <p:cNvPr id="7" name="ZoneTexte 6"/>
          <p:cNvSpPr txBox="1"/>
          <p:nvPr/>
        </p:nvSpPr>
        <p:spPr>
          <a:xfrm>
            <a:off x="5436096" y="5733256"/>
            <a:ext cx="3384376" cy="830997"/>
          </a:xfrm>
          <a:prstGeom prst="rect">
            <a:avLst/>
          </a:prstGeom>
          <a:noFill/>
        </p:spPr>
        <p:txBody>
          <a:bodyPr wrap="square" rtlCol="0">
            <a:spAutoFit/>
          </a:bodyPr>
          <a:lstStyle/>
          <a:p>
            <a:r>
              <a:rPr lang="fr-FR" sz="1600" b="1" dirty="0" smtClean="0"/>
              <a:t>Hippocampe (3) = Contrôle de l’humeur, mémorisation, concentration</a:t>
            </a:r>
            <a:endParaRPr lang="fr-FR" sz="1600" b="1" dirty="0"/>
          </a:p>
        </p:txBody>
      </p:sp>
      <p:pic>
        <p:nvPicPr>
          <p:cNvPr id="21506" name="Picture 2" descr="http://jeanluc.lasserre.pagesperso-orange.fr/images/fig%208%20chap%205%5B1%5D.5.jpg"/>
          <p:cNvPicPr>
            <a:picLocks noChangeAspect="1" noChangeArrowheads="1"/>
          </p:cNvPicPr>
          <p:nvPr/>
        </p:nvPicPr>
        <p:blipFill>
          <a:blip r:embed="rId2" cstate="print"/>
          <a:srcRect/>
          <a:stretch>
            <a:fillRect/>
          </a:stretch>
        </p:blipFill>
        <p:spPr bwMode="auto">
          <a:xfrm>
            <a:off x="395536" y="1732491"/>
            <a:ext cx="4536504" cy="5080885"/>
          </a:xfrm>
          <a:prstGeom prst="rect">
            <a:avLst/>
          </a:prstGeom>
          <a:noFill/>
        </p:spPr>
      </p:pic>
      <p:cxnSp>
        <p:nvCxnSpPr>
          <p:cNvPr id="11" name="Connecteur droit avec flèche 10"/>
          <p:cNvCxnSpPr/>
          <p:nvPr/>
        </p:nvCxnSpPr>
        <p:spPr>
          <a:xfrm flipH="1">
            <a:off x="3635896" y="3140968"/>
            <a:ext cx="1728192" cy="1368152"/>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a:stCxn id="7" idx="1"/>
          </p:cNvCxnSpPr>
          <p:nvPr/>
        </p:nvCxnSpPr>
        <p:spPr>
          <a:xfrm flipH="1" flipV="1">
            <a:off x="2627784" y="5013178"/>
            <a:ext cx="2808312" cy="113557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0" name="Rectangle 2"/>
          <p:cNvSpPr txBox="1">
            <a:spLocks noChangeArrowheads="1"/>
          </p:cNvSpPr>
          <p:nvPr/>
        </p:nvSpPr>
        <p:spPr>
          <a:xfrm>
            <a:off x="457200" y="418753"/>
            <a:ext cx="8229600" cy="561975"/>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539750" indent="-539750" algn="l" eaLnBrk="1" hangingPunct="1">
              <a:defRPr/>
            </a:pPr>
            <a:r>
              <a:rPr lang="fr-FR" sz="3000" b="1" dirty="0" smtClean="0">
                <a:solidFill>
                  <a:schemeClr val="accent6"/>
                </a:solidFill>
              </a:rPr>
              <a:t>1. Définitions</a:t>
            </a:r>
          </a:p>
        </p:txBody>
      </p:sp>
    </p:spTree>
    <p:extLst>
      <p:ext uri="{BB962C8B-B14F-4D97-AF65-F5344CB8AC3E}">
        <p14:creationId xmlns="" xmlns:p14="http://schemas.microsoft.com/office/powerpoint/2010/main" val="2546605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0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par>
                          <p:cTn id="15" fill="hold">
                            <p:stCondLst>
                              <p:cond delay="0"/>
                            </p:stCondLst>
                            <p:childTnLst>
                              <p:par>
                                <p:cTn id="16" presetID="22" presetClass="entr" presetSubtype="1"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up)">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par>
                          <p:cTn id="23" fill="hold">
                            <p:stCondLst>
                              <p:cond delay="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E20CBF93-8C6B-408B-A54A-D6F7FDDE0A74}" type="slidenum">
              <a:rPr lang="fr-FR" smtClean="0"/>
              <a:pPr>
                <a:defRPr/>
              </a:pPr>
              <a:t>8</a:t>
            </a:fld>
            <a:endParaRPr lang="fr-FR"/>
          </a:p>
        </p:txBody>
      </p:sp>
      <p:sp>
        <p:nvSpPr>
          <p:cNvPr id="3" name="Rectangle 2"/>
          <p:cNvSpPr txBox="1">
            <a:spLocks noChangeArrowheads="1"/>
          </p:cNvSpPr>
          <p:nvPr/>
        </p:nvSpPr>
        <p:spPr>
          <a:xfrm>
            <a:off x="457200" y="562769"/>
            <a:ext cx="8229600" cy="561975"/>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539750" indent="-539750" algn="l" eaLnBrk="1" hangingPunct="1">
              <a:defRPr/>
            </a:pPr>
            <a:r>
              <a:rPr lang="fr-FR" sz="3000" b="1" dirty="0" smtClean="0">
                <a:solidFill>
                  <a:schemeClr val="accent6"/>
                </a:solidFill>
              </a:rPr>
              <a:t>2. Impact des émotions sur l’attention</a:t>
            </a:r>
          </a:p>
        </p:txBody>
      </p:sp>
      <p:sp>
        <p:nvSpPr>
          <p:cNvPr id="5" name="Rectangle 3"/>
          <p:cNvSpPr txBox="1">
            <a:spLocks noChangeArrowheads="1"/>
          </p:cNvSpPr>
          <p:nvPr/>
        </p:nvSpPr>
        <p:spPr>
          <a:xfrm>
            <a:off x="457200" y="1307678"/>
            <a:ext cx="8435280" cy="507365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r>
              <a:rPr lang="fr-FR" sz="2200" dirty="0" smtClean="0">
                <a:latin typeface="Arial" pitchFamily="34" charset="0"/>
                <a:cs typeface="Arial" pitchFamily="34" charset="0"/>
              </a:rPr>
              <a:t>1- Vous êtes dans la capacité de discuter avec un groupe de personnes alors qu’il y a d’autres personnes aux alentours qui parlent également. </a:t>
            </a:r>
          </a:p>
          <a:p>
            <a:pPr marL="0" indent="0">
              <a:buNone/>
            </a:pPr>
            <a:endParaRPr lang="fr-FR" sz="2200" dirty="0" smtClean="0">
              <a:latin typeface="Arial" pitchFamily="34" charset="0"/>
              <a:cs typeface="Arial" pitchFamily="34" charset="0"/>
            </a:endParaRPr>
          </a:p>
          <a:p>
            <a:pPr marL="0" indent="0">
              <a:buFont typeface="Symbol"/>
              <a:buChar char="Þ"/>
            </a:pPr>
            <a:r>
              <a:rPr lang="fr-FR" sz="2200" dirty="0" smtClean="0">
                <a:latin typeface="Arial" pitchFamily="34" charset="0"/>
                <a:cs typeface="Arial" pitchFamily="34" charset="0"/>
              </a:rPr>
              <a:t> Votre </a:t>
            </a:r>
            <a:r>
              <a:rPr lang="fr-FR" sz="2200" b="1" dirty="0" smtClean="0">
                <a:solidFill>
                  <a:schemeClr val="accent1"/>
                </a:solidFill>
                <a:latin typeface="Arial" pitchFamily="34" charset="0"/>
                <a:cs typeface="Arial" pitchFamily="34" charset="0"/>
              </a:rPr>
              <a:t>attention sélective </a:t>
            </a:r>
            <a:r>
              <a:rPr lang="fr-FR" sz="2200" dirty="0" smtClean="0">
                <a:latin typeface="Arial" pitchFamily="34" charset="0"/>
                <a:cs typeface="Arial" pitchFamily="34" charset="0"/>
              </a:rPr>
              <a:t>vous permet de rester focalisé sur votre conversation. Votre </a:t>
            </a:r>
            <a:r>
              <a:rPr lang="fr-FR" sz="2200" b="1" dirty="0" smtClean="0">
                <a:solidFill>
                  <a:schemeClr val="accent1"/>
                </a:solidFill>
                <a:latin typeface="Arial" pitchFamily="34" charset="0"/>
                <a:cs typeface="Arial" pitchFamily="34" charset="0"/>
              </a:rPr>
              <a:t>capacité d’inhibition</a:t>
            </a:r>
            <a:r>
              <a:rPr lang="fr-FR" sz="2200" dirty="0" smtClean="0">
                <a:solidFill>
                  <a:schemeClr val="accent1"/>
                </a:solidFill>
                <a:latin typeface="Arial" pitchFamily="34" charset="0"/>
                <a:cs typeface="Arial" pitchFamily="34" charset="0"/>
              </a:rPr>
              <a:t> </a:t>
            </a:r>
            <a:r>
              <a:rPr lang="fr-FR" sz="2200" dirty="0" smtClean="0">
                <a:latin typeface="Arial" pitchFamily="34" charset="0"/>
                <a:cs typeface="Arial" pitchFamily="34" charset="0"/>
              </a:rPr>
              <a:t>vous permet de ne pas tenir compte de ce que les autres disent.</a:t>
            </a:r>
          </a:p>
          <a:p>
            <a:pPr marL="0" indent="0">
              <a:buFont typeface="Symbol"/>
              <a:buChar char="Þ"/>
            </a:pPr>
            <a:endParaRPr lang="fr-FR" sz="2200" dirty="0" smtClean="0">
              <a:latin typeface="Arial" pitchFamily="34" charset="0"/>
              <a:cs typeface="Arial" pitchFamily="34" charset="0"/>
            </a:endParaRPr>
          </a:p>
          <a:p>
            <a:pPr marL="0" indent="0">
              <a:buNone/>
            </a:pPr>
            <a:r>
              <a:rPr lang="fr-FR" sz="2200" dirty="0" smtClean="0">
                <a:latin typeface="Arial" pitchFamily="34" charset="0"/>
                <a:cs typeface="Arial" pitchFamily="34" charset="0"/>
              </a:rPr>
              <a:t>2- Une personne d’un autre groupe prononce votre prénom, vous avez instantanément votre attention qui se tourne vers elle.</a:t>
            </a:r>
          </a:p>
          <a:p>
            <a:pPr marL="0" indent="0">
              <a:buNone/>
            </a:pPr>
            <a:endParaRPr lang="fr-FR" sz="2200" dirty="0" smtClean="0">
              <a:latin typeface="Arial" pitchFamily="34" charset="0"/>
              <a:cs typeface="Arial" pitchFamily="34" charset="0"/>
            </a:endParaRPr>
          </a:p>
          <a:p>
            <a:pPr marL="0" indent="0">
              <a:buFont typeface="Symbol"/>
              <a:buChar char="Þ"/>
            </a:pPr>
            <a:r>
              <a:rPr lang="fr-FR" sz="2200" dirty="0" smtClean="0">
                <a:latin typeface="Arial" pitchFamily="34" charset="0"/>
                <a:cs typeface="Arial" pitchFamily="34" charset="0"/>
              </a:rPr>
              <a:t> Il s’agit d’un </a:t>
            </a:r>
            <a:r>
              <a:rPr lang="fr-FR" sz="2200" b="1" dirty="0" smtClean="0">
                <a:solidFill>
                  <a:schemeClr val="accent1"/>
                </a:solidFill>
                <a:latin typeface="Arial" pitchFamily="34" charset="0"/>
                <a:cs typeface="Arial" pitchFamily="34" charset="0"/>
              </a:rPr>
              <a:t>stimulus émotionnellement important pour vous</a:t>
            </a:r>
            <a:r>
              <a:rPr lang="fr-FR" sz="2200" b="1" dirty="0" smtClean="0">
                <a:latin typeface="Arial" pitchFamily="34" charset="0"/>
                <a:cs typeface="Arial" pitchFamily="34" charset="0"/>
              </a:rPr>
              <a:t> </a:t>
            </a:r>
            <a:r>
              <a:rPr lang="fr-FR" sz="2200" dirty="0" smtClean="0">
                <a:latin typeface="Arial" pitchFamily="34" charset="0"/>
                <a:cs typeface="Arial" pitchFamily="34" charset="0"/>
              </a:rPr>
              <a:t>qui </a:t>
            </a:r>
            <a:r>
              <a:rPr lang="fr-FR" sz="2200" b="1" dirty="0" smtClean="0">
                <a:solidFill>
                  <a:schemeClr val="accent1"/>
                </a:solidFill>
                <a:latin typeface="Arial" pitchFamily="34" charset="0"/>
                <a:cs typeface="Arial" pitchFamily="34" charset="0"/>
              </a:rPr>
              <a:t>capte votre attention </a:t>
            </a:r>
            <a:r>
              <a:rPr lang="fr-FR" sz="2200" dirty="0" smtClean="0">
                <a:latin typeface="Arial" pitchFamily="34" charset="0"/>
                <a:cs typeface="Arial" pitchFamily="34" charset="0"/>
              </a:rPr>
              <a:t>= la </a:t>
            </a:r>
            <a:r>
              <a:rPr lang="fr-FR" sz="2200" b="1" dirty="0" smtClean="0">
                <a:solidFill>
                  <a:srgbClr val="C00000"/>
                </a:solidFill>
                <a:latin typeface="Arial" pitchFamily="34" charset="0"/>
                <a:cs typeface="Arial" pitchFamily="34" charset="0"/>
              </a:rPr>
              <a:t>facilitation émotionnelle</a:t>
            </a:r>
            <a:r>
              <a:rPr lang="fr-FR" sz="2200" b="1" dirty="0" smtClean="0">
                <a:solidFill>
                  <a:schemeClr val="accent1"/>
                </a:solidFill>
                <a:latin typeface="Arial" pitchFamily="34" charset="0"/>
                <a:cs typeface="Arial" pitchFamily="34" charset="0"/>
              </a:rPr>
              <a:t> </a:t>
            </a:r>
            <a:r>
              <a:rPr lang="fr-FR" sz="2200" dirty="0" smtClean="0">
                <a:latin typeface="Arial" pitchFamily="34" charset="0"/>
                <a:cs typeface="Arial" pitchFamily="34" charset="0"/>
              </a:rPr>
              <a:t>(surtout sur les stimuli menaçants ou positifs).</a:t>
            </a:r>
          </a:p>
          <a:p>
            <a:pPr marL="0" indent="0">
              <a:buNone/>
            </a:pPr>
            <a:endParaRPr lang="fr-FR" sz="2200" dirty="0" smtClean="0">
              <a:latin typeface="Arial" pitchFamily="34" charset="0"/>
              <a:cs typeface="Arial" pitchFamily="34" charset="0"/>
            </a:endParaRPr>
          </a:p>
          <a:p>
            <a:pPr marL="0" indent="0">
              <a:buNone/>
            </a:pPr>
            <a:endParaRPr lang="fr-FR" sz="2200" dirty="0" smtClean="0">
              <a:latin typeface="Arial" pitchFamily="34" charset="0"/>
              <a:cs typeface="Arial" pitchFamily="34" charset="0"/>
            </a:endParaRPr>
          </a:p>
          <a:p>
            <a:pPr marL="0" indent="0">
              <a:buNone/>
            </a:pPr>
            <a:endParaRPr lang="fr-FR" sz="2200" dirty="0">
              <a:latin typeface="Arial" pitchFamily="34" charset="0"/>
              <a:cs typeface="Arial" pitchFamily="34" charset="0"/>
            </a:endParaRPr>
          </a:p>
        </p:txBody>
      </p:sp>
    </p:spTree>
    <p:extLst>
      <p:ext uri="{BB962C8B-B14F-4D97-AF65-F5344CB8AC3E}">
        <p14:creationId xmlns="" xmlns:p14="http://schemas.microsoft.com/office/powerpoint/2010/main" val="167258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descr="Résultat de recherche d'images pour &quot;livre&quot;"/>
          <p:cNvPicPr>
            <a:picLocks noChangeAspect="1" noChangeArrowheads="1"/>
          </p:cNvPicPr>
          <p:nvPr/>
        </p:nvPicPr>
        <p:blipFill>
          <a:blip r:embed="rId2" cstate="print"/>
          <a:srcRect/>
          <a:stretch>
            <a:fillRect/>
          </a:stretch>
        </p:blipFill>
        <p:spPr bwMode="auto">
          <a:xfrm>
            <a:off x="4139952" y="3861048"/>
            <a:ext cx="4735123" cy="2664296"/>
          </a:xfrm>
          <a:prstGeom prst="rect">
            <a:avLst/>
          </a:prstGeom>
          <a:noFill/>
        </p:spPr>
      </p:pic>
      <p:pic>
        <p:nvPicPr>
          <p:cNvPr id="1032" name="Picture 8" descr="Résultat de recherche d'images pour &quot;serpent&quot;"/>
          <p:cNvPicPr>
            <a:picLocks noChangeAspect="1" noChangeArrowheads="1"/>
          </p:cNvPicPr>
          <p:nvPr/>
        </p:nvPicPr>
        <p:blipFill>
          <a:blip r:embed="rId3" cstate="print"/>
          <a:srcRect/>
          <a:stretch>
            <a:fillRect/>
          </a:stretch>
        </p:blipFill>
        <p:spPr bwMode="auto">
          <a:xfrm>
            <a:off x="3131840" y="1772816"/>
            <a:ext cx="4320480" cy="2160240"/>
          </a:xfrm>
          <a:prstGeom prst="rect">
            <a:avLst/>
          </a:prstGeom>
          <a:noFill/>
        </p:spPr>
      </p:pic>
      <p:sp>
        <p:nvSpPr>
          <p:cNvPr id="2" name="Espace réservé du numéro de diapositive 1"/>
          <p:cNvSpPr>
            <a:spLocks noGrp="1"/>
          </p:cNvSpPr>
          <p:nvPr>
            <p:ph type="sldNum" sz="quarter" idx="12"/>
          </p:nvPr>
        </p:nvSpPr>
        <p:spPr/>
        <p:txBody>
          <a:bodyPr/>
          <a:lstStyle/>
          <a:p>
            <a:pPr>
              <a:defRPr/>
            </a:pPr>
            <a:fld id="{E20CBF93-8C6B-408B-A54A-D6F7FDDE0A74}" type="slidenum">
              <a:rPr lang="fr-FR" smtClean="0"/>
              <a:pPr>
                <a:defRPr/>
              </a:pPr>
              <a:t>9</a:t>
            </a:fld>
            <a:endParaRPr lang="fr-FR"/>
          </a:p>
        </p:txBody>
      </p:sp>
      <p:pic>
        <p:nvPicPr>
          <p:cNvPr id="1028" name="Picture 4" descr="Résultat de recherche d'images pour &quot;araignée&quot;"/>
          <p:cNvPicPr>
            <a:picLocks noChangeAspect="1" noChangeArrowheads="1"/>
          </p:cNvPicPr>
          <p:nvPr/>
        </p:nvPicPr>
        <p:blipFill>
          <a:blip r:embed="rId4" cstate="print"/>
          <a:srcRect/>
          <a:stretch>
            <a:fillRect/>
          </a:stretch>
        </p:blipFill>
        <p:spPr bwMode="auto">
          <a:xfrm>
            <a:off x="1763688" y="5085184"/>
            <a:ext cx="3075366" cy="1728192"/>
          </a:xfrm>
          <a:prstGeom prst="rect">
            <a:avLst/>
          </a:prstGeom>
          <a:noFill/>
        </p:spPr>
      </p:pic>
      <p:pic>
        <p:nvPicPr>
          <p:cNvPr id="1036" name="Picture 12" descr="Résultat de recherche d'images pour &quot;stylo&quot;"/>
          <p:cNvPicPr>
            <a:picLocks noChangeAspect="1" noChangeArrowheads="1"/>
          </p:cNvPicPr>
          <p:nvPr/>
        </p:nvPicPr>
        <p:blipFill>
          <a:blip r:embed="rId5" cstate="print"/>
          <a:srcRect/>
          <a:stretch>
            <a:fillRect/>
          </a:stretch>
        </p:blipFill>
        <p:spPr bwMode="auto">
          <a:xfrm>
            <a:off x="3779912" y="260648"/>
            <a:ext cx="2476500" cy="1657351"/>
          </a:xfrm>
          <a:prstGeom prst="rect">
            <a:avLst/>
          </a:prstGeom>
          <a:noFill/>
        </p:spPr>
      </p:pic>
      <p:pic>
        <p:nvPicPr>
          <p:cNvPr id="1038" name="Picture 14" descr="Résultat de recherche d'images pour &quot;ordinateur&quot;"/>
          <p:cNvPicPr>
            <a:picLocks noChangeAspect="1" noChangeArrowheads="1"/>
          </p:cNvPicPr>
          <p:nvPr/>
        </p:nvPicPr>
        <p:blipFill>
          <a:blip r:embed="rId6" cstate="print"/>
          <a:srcRect/>
          <a:stretch>
            <a:fillRect/>
          </a:stretch>
        </p:blipFill>
        <p:spPr bwMode="auto">
          <a:xfrm>
            <a:off x="1979712" y="3429000"/>
            <a:ext cx="2808312" cy="1701838"/>
          </a:xfrm>
          <a:prstGeom prst="rect">
            <a:avLst/>
          </a:prstGeom>
          <a:noFill/>
        </p:spPr>
      </p:pic>
      <p:pic>
        <p:nvPicPr>
          <p:cNvPr id="1030" name="Picture 6" descr="Résultat de recherche d'images pour &quot;chaton&quot;"/>
          <p:cNvPicPr>
            <a:picLocks noChangeAspect="1" noChangeArrowheads="1"/>
          </p:cNvPicPr>
          <p:nvPr/>
        </p:nvPicPr>
        <p:blipFill>
          <a:blip r:embed="rId7" cstate="print"/>
          <a:srcRect/>
          <a:stretch>
            <a:fillRect/>
          </a:stretch>
        </p:blipFill>
        <p:spPr bwMode="auto">
          <a:xfrm>
            <a:off x="467544" y="332656"/>
            <a:ext cx="3019848" cy="2016024"/>
          </a:xfrm>
          <a:prstGeom prst="rect">
            <a:avLst/>
          </a:prstGeom>
          <a:noFill/>
        </p:spPr>
      </p:pic>
      <p:pic>
        <p:nvPicPr>
          <p:cNvPr id="14338" name="Picture 2" descr="Résultat de recherche d'images pour &quot;bébé souriant&quot;"/>
          <p:cNvPicPr>
            <a:picLocks noChangeAspect="1" noChangeArrowheads="1"/>
          </p:cNvPicPr>
          <p:nvPr/>
        </p:nvPicPr>
        <p:blipFill>
          <a:blip r:embed="rId8" cstate="print"/>
          <a:srcRect/>
          <a:stretch>
            <a:fillRect/>
          </a:stretch>
        </p:blipFill>
        <p:spPr bwMode="auto">
          <a:xfrm>
            <a:off x="0" y="2204864"/>
            <a:ext cx="2040161" cy="2620760"/>
          </a:xfrm>
          <a:prstGeom prst="rect">
            <a:avLst/>
          </a:prstGeom>
          <a:noFill/>
        </p:spPr>
      </p:pic>
      <p:pic>
        <p:nvPicPr>
          <p:cNvPr id="14340" name="Picture 4" descr="Résultat de recherche d'images pour &quot;téléphone&quot;"/>
          <p:cNvPicPr>
            <a:picLocks noChangeAspect="1" noChangeArrowheads="1"/>
          </p:cNvPicPr>
          <p:nvPr/>
        </p:nvPicPr>
        <p:blipFill>
          <a:blip r:embed="rId9" cstate="print"/>
          <a:srcRect/>
          <a:stretch>
            <a:fillRect/>
          </a:stretch>
        </p:blipFill>
        <p:spPr bwMode="auto">
          <a:xfrm>
            <a:off x="7596336" y="2060848"/>
            <a:ext cx="920451" cy="1937792"/>
          </a:xfrm>
          <a:prstGeom prst="rect">
            <a:avLst/>
          </a:prstGeom>
          <a:noFill/>
        </p:spPr>
      </p:pic>
      <p:pic>
        <p:nvPicPr>
          <p:cNvPr id="14342" name="Picture 6" descr="Résultat de recherche d'images pour &quot;sifflet&quot;"/>
          <p:cNvPicPr>
            <a:picLocks noChangeAspect="1" noChangeArrowheads="1"/>
          </p:cNvPicPr>
          <p:nvPr/>
        </p:nvPicPr>
        <p:blipFill>
          <a:blip r:embed="rId10" cstate="print"/>
          <a:srcRect/>
          <a:stretch>
            <a:fillRect/>
          </a:stretch>
        </p:blipFill>
        <p:spPr bwMode="auto">
          <a:xfrm>
            <a:off x="2051720" y="2564904"/>
            <a:ext cx="1038020" cy="1035944"/>
          </a:xfrm>
          <a:prstGeom prst="rect">
            <a:avLst/>
          </a:prstGeom>
          <a:noFill/>
        </p:spPr>
      </p:pic>
      <p:pic>
        <p:nvPicPr>
          <p:cNvPr id="69634" name="Picture 2" descr="Résultat de recherche d'images pour &quot;fleur&quot;"/>
          <p:cNvPicPr>
            <a:picLocks noChangeAspect="1" noChangeArrowheads="1"/>
          </p:cNvPicPr>
          <p:nvPr/>
        </p:nvPicPr>
        <p:blipFill>
          <a:blip r:embed="rId11" cstate="print"/>
          <a:srcRect/>
          <a:stretch>
            <a:fillRect/>
          </a:stretch>
        </p:blipFill>
        <p:spPr bwMode="auto">
          <a:xfrm>
            <a:off x="6228184" y="548680"/>
            <a:ext cx="2376264" cy="1485165"/>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in">
  <a:themeElements>
    <a:clrScheme name="Urbai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i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i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3753</TotalTime>
  <Words>2354</Words>
  <Application>Microsoft Office PowerPoint</Application>
  <PresentationFormat>Affichage à l'écran (4:3)</PresentationFormat>
  <Paragraphs>291</Paragraphs>
  <Slides>35</Slides>
  <Notes>0</Notes>
  <HiddenSlides>0</HiddenSlides>
  <MMClips>0</MMClips>
  <ScaleCrop>false</ScaleCrop>
  <HeadingPairs>
    <vt:vector size="4" baseType="variant">
      <vt:variant>
        <vt:lpstr>Thème</vt:lpstr>
      </vt:variant>
      <vt:variant>
        <vt:i4>1</vt:i4>
      </vt:variant>
      <vt:variant>
        <vt:lpstr>Titres des diapositives</vt:lpstr>
      </vt:variant>
      <vt:variant>
        <vt:i4>35</vt:i4>
      </vt:variant>
    </vt:vector>
  </HeadingPairs>
  <TitlesOfParts>
    <vt:vector size="36" baseType="lpstr">
      <vt:lpstr>Urbain</vt:lpstr>
      <vt:lpstr>Émotions et cognition :  Rôle et impact des émotions dans les attitudes et apprentissages scolaires</vt:lpstr>
      <vt:lpstr>Diapositive 2</vt:lpstr>
      <vt:lpstr>Diapositive 3</vt:lpstr>
      <vt:lpstr>Diapositive 4</vt:lpstr>
      <vt:lpstr>Diapositive 5</vt:lpstr>
      <vt:lpstr>Diapositive 6</vt:lpstr>
      <vt:lpstr>Diapositive 7</vt:lpstr>
      <vt:lpstr>Diapositive 8</vt:lpstr>
      <vt:lpstr>Diapositive 9</vt:lpstr>
      <vt:lpstr>Diapositive 10</vt:lpstr>
      <vt:lpstr>Que faisiez-vous le 11 septembre 2001 ?</vt:lpstr>
      <vt:lpstr>Que faisiez-vous à la même heure il y a un mois ?</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MERCI DE VOTRE ATTENTION</vt:lpstr>
      <vt:lpstr>Diapositive 35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apprentissage théories</dc:title>
  <dc:creator>Tiffanie Dujardin</dc:creator>
  <cp:lastModifiedBy>TIFFANIE</cp:lastModifiedBy>
  <cp:revision>553</cp:revision>
  <dcterms:created xsi:type="dcterms:W3CDTF">2012-09-11T10:05:54Z</dcterms:created>
  <dcterms:modified xsi:type="dcterms:W3CDTF">2018-03-12T16:27:40Z</dcterms:modified>
</cp:coreProperties>
</file>