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1" r:id="rId3"/>
    <p:sldId id="259" r:id="rId4"/>
    <p:sldId id="270" r:id="rId5"/>
    <p:sldId id="262" r:id="rId6"/>
    <p:sldId id="263" r:id="rId7"/>
    <p:sldId id="267" r:id="rId8"/>
    <p:sldId id="265" r:id="rId9"/>
    <p:sldId id="264" r:id="rId10"/>
    <p:sldId id="268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2752" autoAdjust="0"/>
  </p:normalViewPr>
  <p:slideViewPr>
    <p:cSldViewPr>
      <p:cViewPr>
        <p:scale>
          <a:sx n="90" d="100"/>
          <a:sy n="90" d="100"/>
        </p:scale>
        <p:origin x="-224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5DF8-58F9-4B9B-9B1E-D4D265C74058}" type="datetimeFigureOut">
              <a:rPr lang="fr-FR" smtClean="0"/>
              <a:pPr/>
              <a:t>23/03/2015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D24FE-1BB2-4D45-A867-B6ED6F4527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Précautions</a:t>
            </a:r>
            <a:r>
              <a:rPr lang="fr-FR" baseline="0" dirty="0" smtClean="0"/>
              <a:t> : </a:t>
            </a:r>
            <a:endParaRPr lang="fr-FR" dirty="0" smtClean="0"/>
          </a:p>
          <a:p>
            <a:endParaRPr lang="fr-FR" dirty="0" smtClean="0"/>
          </a:p>
          <a:p>
            <a:r>
              <a:rPr lang="fr-FR" u="sng" dirty="0" smtClean="0"/>
              <a:t>Introduction de l’exemple </a:t>
            </a:r>
            <a:r>
              <a:rPr lang="fr-FR" dirty="0" smtClean="0"/>
              <a:t>: Pour les besoins de la présentation, j’ai segmenter, cloisonner artificiellement cette proposition pédagogique. La réalité doit est nécessairement plus rassembler</a:t>
            </a:r>
            <a:r>
              <a:rPr lang="fr-FR" baseline="0" dirty="0" smtClean="0"/>
              <a:t> et </a:t>
            </a:r>
            <a:r>
              <a:rPr lang="fr-FR" dirty="0" smtClean="0"/>
              <a:t>entrecroisée. </a:t>
            </a:r>
          </a:p>
          <a:p>
            <a:endParaRPr lang="fr-FR" dirty="0" smtClean="0"/>
          </a:p>
          <a:p>
            <a:r>
              <a:rPr lang="fr-FR" dirty="0" smtClean="0"/>
              <a:t>Aucune exploration n’est envisageable sans l’entrecroisement du Lire, Ecrire,</a:t>
            </a:r>
            <a:r>
              <a:rPr lang="fr-FR" baseline="0" dirty="0" smtClean="0"/>
              <a:t> Parler, Faire. Apprendre à « Lire, écrire, parler c’est tout simplement devenir un élève dans l’école » E </a:t>
            </a:r>
            <a:r>
              <a:rPr lang="fr-FR" baseline="0" dirty="0" err="1" smtClean="0"/>
              <a:t>Bauthier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scocioloinguiste</a:t>
            </a:r>
            <a:r>
              <a:rPr lang="fr-FR" baseline="0" dirty="0" smtClean="0"/>
              <a:t> et un futur citoyen capable </a:t>
            </a:r>
            <a:r>
              <a:rPr lang="fr-FR" baseline="0" dirty="0" err="1" smtClean="0"/>
              <a:t>capable</a:t>
            </a:r>
            <a:r>
              <a:rPr lang="fr-FR" baseline="0" dirty="0" smtClean="0"/>
              <a:t> de communiquer, comprendre, agir de plus en plus par lui-même.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Pour que les mots lexicalement étudiés fassent sens, il doivent être étudiés</a:t>
            </a:r>
            <a:r>
              <a:rPr lang="fr-FR" baseline="0" dirty="0" smtClean="0"/>
              <a:t> en contexte. </a:t>
            </a:r>
            <a:r>
              <a:rPr lang="fr-FR" dirty="0" smtClean="0"/>
              <a:t>La</a:t>
            </a:r>
            <a:r>
              <a:rPr lang="fr-FR" baseline="0" dirty="0" smtClean="0"/>
              <a:t> construction du lexique est étroitement corrélée à l’acquisition.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Explor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24FE-1BB2-4D45-A867-B6ED6F4527F6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Evaporation</a:t>
            </a:r>
            <a:r>
              <a:rPr lang="fr-FR" dirty="0" smtClean="0"/>
              <a:t> : </a:t>
            </a:r>
            <a:r>
              <a:rPr lang="fr-FR" sz="1200" dirty="0" smtClean="0"/>
              <a:t>Le rayonnement solaire est un moteur de l’évaporation.</a:t>
            </a:r>
            <a:endParaRPr lang="fr-FR" dirty="0" smtClean="0"/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Passage</a:t>
            </a:r>
            <a:r>
              <a:rPr lang="fr-FR" baseline="0" dirty="0" smtClean="0"/>
              <a:t> de l’eau de l’état liquide à l’état gazeux (vapeur d’eau).</a:t>
            </a:r>
          </a:p>
          <a:p>
            <a:pPr>
              <a:buFontTx/>
              <a:buChar char="-"/>
            </a:pPr>
            <a:r>
              <a:rPr lang="fr-FR" baseline="0" dirty="0" smtClean="0"/>
              <a:t> Transpiration des végétaux.</a:t>
            </a:r>
          </a:p>
          <a:p>
            <a:pPr>
              <a:buFontTx/>
              <a:buChar char="-"/>
            </a:pPr>
            <a:r>
              <a:rPr lang="fr-FR" baseline="0" dirty="0" smtClean="0"/>
              <a:t> Transformation sans ébullition d’un liquide en vapeur d’eau = fines gouttelettes.</a:t>
            </a:r>
          </a:p>
          <a:p>
            <a:pPr>
              <a:buFontTx/>
              <a:buChar char="-"/>
            </a:pPr>
            <a:endParaRPr lang="fr-FR" baseline="0" dirty="0" smtClean="0"/>
          </a:p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24FE-1BB2-4D45-A867-B6ED6F4527F6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fr-FR" baseline="0" dirty="0" smtClean="0"/>
              <a:t>Entre chaque étape du cycle de l’eau, il y a une transition.</a:t>
            </a:r>
          </a:p>
          <a:p>
            <a:pPr>
              <a:buFontTx/>
              <a:buNone/>
            </a:pPr>
            <a:endParaRPr lang="fr-FR" baseline="0" dirty="0" smtClean="0"/>
          </a:p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24FE-1BB2-4D45-A867-B6ED6F4527F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Evaporation</a:t>
            </a:r>
            <a:r>
              <a:rPr lang="fr-FR" dirty="0" smtClean="0"/>
              <a:t> : </a:t>
            </a:r>
            <a:r>
              <a:rPr lang="fr-FR" sz="1200" dirty="0" smtClean="0"/>
              <a:t>Le rayonnement solaire est un moteur de l’évaporation.</a:t>
            </a:r>
            <a:endParaRPr lang="fr-FR" dirty="0" smtClean="0"/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Passage</a:t>
            </a:r>
            <a:r>
              <a:rPr lang="fr-FR" baseline="0" dirty="0" smtClean="0"/>
              <a:t> de l’eau de l’état liquide à l’état gazeux (vapeur d’eau).</a:t>
            </a:r>
          </a:p>
          <a:p>
            <a:pPr>
              <a:buFontTx/>
              <a:buChar char="-"/>
            </a:pPr>
            <a:r>
              <a:rPr lang="fr-FR" baseline="0" dirty="0" smtClean="0"/>
              <a:t> Transpiration des végétaux.</a:t>
            </a:r>
          </a:p>
          <a:p>
            <a:pPr>
              <a:buFontTx/>
              <a:buChar char="-"/>
            </a:pPr>
            <a:r>
              <a:rPr lang="fr-FR" baseline="0" dirty="0" smtClean="0"/>
              <a:t> Transformation sans ébullition d’un liquide en vapeur d’eau = fines gouttelettes.</a:t>
            </a:r>
          </a:p>
          <a:p>
            <a:pPr>
              <a:buFontTx/>
              <a:buChar char="-"/>
            </a:pPr>
            <a:endParaRPr lang="fr-FR" baseline="0" dirty="0" smtClean="0"/>
          </a:p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24FE-1BB2-4D45-A867-B6ED6F4527F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Evaporation</a:t>
            </a:r>
            <a:r>
              <a:rPr lang="fr-FR" dirty="0" smtClean="0"/>
              <a:t> : </a:t>
            </a:r>
            <a:r>
              <a:rPr lang="fr-FR" sz="1200" dirty="0" smtClean="0"/>
              <a:t>Le rayonnement solaire est un moteur de l’évaporation.</a:t>
            </a:r>
            <a:endParaRPr lang="fr-FR" dirty="0" smtClean="0"/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Passage</a:t>
            </a:r>
            <a:r>
              <a:rPr lang="fr-FR" baseline="0" dirty="0" smtClean="0"/>
              <a:t> de l’eau de l’état liquide à l’état gazeux (vapeur d’eau).</a:t>
            </a:r>
          </a:p>
          <a:p>
            <a:pPr>
              <a:buFontTx/>
              <a:buChar char="-"/>
            </a:pPr>
            <a:r>
              <a:rPr lang="fr-FR" baseline="0" dirty="0" smtClean="0"/>
              <a:t> Transpiration des végétaux.</a:t>
            </a:r>
          </a:p>
          <a:p>
            <a:pPr>
              <a:buFontTx/>
              <a:buChar char="-"/>
            </a:pPr>
            <a:r>
              <a:rPr lang="fr-FR" baseline="0" dirty="0" smtClean="0"/>
              <a:t> Transformation sans ébullition d’un liquide en vapeur d’eau = fines gouttelettes.</a:t>
            </a:r>
          </a:p>
          <a:p>
            <a:pPr>
              <a:buFontTx/>
              <a:buChar char="-"/>
            </a:pPr>
            <a:endParaRPr lang="fr-FR" baseline="0" dirty="0" smtClean="0"/>
          </a:p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24FE-1BB2-4D45-A867-B6ED6F4527F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Evaporation</a:t>
            </a:r>
            <a:r>
              <a:rPr lang="fr-FR" dirty="0" smtClean="0"/>
              <a:t> : </a:t>
            </a:r>
            <a:r>
              <a:rPr lang="fr-FR" sz="1200" dirty="0" smtClean="0"/>
              <a:t>Le rayonnement solaire est un moteur de l’évaporation.</a:t>
            </a:r>
            <a:endParaRPr lang="fr-FR" dirty="0" smtClean="0"/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Passage</a:t>
            </a:r>
            <a:r>
              <a:rPr lang="fr-FR" baseline="0" dirty="0" smtClean="0"/>
              <a:t> de l’eau de l’état liquide à l’état gazeux (vapeur d’eau).</a:t>
            </a:r>
          </a:p>
          <a:p>
            <a:pPr>
              <a:buFontTx/>
              <a:buChar char="-"/>
            </a:pPr>
            <a:r>
              <a:rPr lang="fr-FR" baseline="0" dirty="0" smtClean="0"/>
              <a:t> Transpiration des végétaux.</a:t>
            </a:r>
          </a:p>
          <a:p>
            <a:pPr>
              <a:buFontTx/>
              <a:buChar char="-"/>
            </a:pPr>
            <a:r>
              <a:rPr lang="fr-FR" baseline="0" dirty="0" smtClean="0"/>
              <a:t> Transformation sans ébullition d’un liquide en vapeur d’eau = fines gouttelettes.</a:t>
            </a:r>
          </a:p>
          <a:p>
            <a:pPr>
              <a:buFontTx/>
              <a:buChar char="-"/>
            </a:pPr>
            <a:endParaRPr lang="fr-FR" baseline="0" dirty="0" smtClean="0"/>
          </a:p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24FE-1BB2-4D45-A867-B6ED6F4527F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fr-FR" b="1" u="sng" baseline="0" dirty="0" smtClean="0"/>
              <a:t>Exploration </a:t>
            </a:r>
            <a:r>
              <a:rPr lang="fr-FR" baseline="0" dirty="0" smtClean="0"/>
              <a:t>: parcourir/examiner minutieusement, avec soin différents aspects de quelques chose. Intention de découvrir quelque chose d’inconnu.</a:t>
            </a:r>
          </a:p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24FE-1BB2-4D45-A867-B6ED6F4527F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CA-DE27-41D6-86D0-1DE36D63E580}" type="datetimeFigureOut">
              <a:rPr lang="fr-FR" smtClean="0"/>
              <a:pPr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0EF5-044E-4E3F-A5B3-9DC02A120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CA-DE27-41D6-86D0-1DE36D63E580}" type="datetimeFigureOut">
              <a:rPr lang="fr-FR" smtClean="0"/>
              <a:pPr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0EF5-044E-4E3F-A5B3-9DC02A120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CA-DE27-41D6-86D0-1DE36D63E580}" type="datetimeFigureOut">
              <a:rPr lang="fr-FR" smtClean="0"/>
              <a:pPr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0EF5-044E-4E3F-A5B3-9DC02A120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CA-DE27-41D6-86D0-1DE36D63E580}" type="datetimeFigureOut">
              <a:rPr lang="fr-FR" smtClean="0"/>
              <a:pPr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0EF5-044E-4E3F-A5B3-9DC02A120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CA-DE27-41D6-86D0-1DE36D63E580}" type="datetimeFigureOut">
              <a:rPr lang="fr-FR" smtClean="0"/>
              <a:pPr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0EF5-044E-4E3F-A5B3-9DC02A120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CA-DE27-41D6-86D0-1DE36D63E580}" type="datetimeFigureOut">
              <a:rPr lang="fr-FR" smtClean="0"/>
              <a:pPr/>
              <a:t>23/03/2015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0EF5-044E-4E3F-A5B3-9DC02A120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CA-DE27-41D6-86D0-1DE36D63E580}" type="datetimeFigureOut">
              <a:rPr lang="fr-FR" smtClean="0"/>
              <a:pPr/>
              <a:t>23/03/2015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0EF5-044E-4E3F-A5B3-9DC02A120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CA-DE27-41D6-86D0-1DE36D63E580}" type="datetimeFigureOut">
              <a:rPr lang="fr-FR" smtClean="0"/>
              <a:pPr/>
              <a:t>23/03/2015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0EF5-044E-4E3F-A5B3-9DC02A120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CA-DE27-41D6-86D0-1DE36D63E580}" type="datetimeFigureOut">
              <a:rPr lang="fr-FR" smtClean="0"/>
              <a:pPr/>
              <a:t>23/03/2015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0EF5-044E-4E3F-A5B3-9DC02A120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CA-DE27-41D6-86D0-1DE36D63E580}" type="datetimeFigureOut">
              <a:rPr lang="fr-FR" smtClean="0"/>
              <a:pPr/>
              <a:t>23/03/2015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0EF5-044E-4E3F-A5B3-9DC02A120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CA-DE27-41D6-86D0-1DE36D63E580}" type="datetimeFigureOut">
              <a:rPr lang="fr-FR" smtClean="0"/>
              <a:pPr/>
              <a:t>23/03/2015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0EF5-044E-4E3F-A5B3-9DC02A120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CE2CA-DE27-41D6-86D0-1DE36D63E580}" type="datetimeFigureOut">
              <a:rPr lang="fr-FR" smtClean="0"/>
              <a:pPr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70EF5-044E-4E3F-A5B3-9DC02A120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Les%205%20&#233;tapes%20du%20cycle%20de%20l'eau%20.pptx" TargetMode="External"/><Relationship Id="rId7" Type="http://schemas.openxmlformats.org/officeDocument/2006/relationships/hyperlink" Target="L'exploration%20corporelle%20de%20la%20goutte%20d'eau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hyperlink" Target="L'id&#233;e%20du%20voyage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016" y="1088157"/>
            <a:ext cx="8892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Compétences visées : construire du lexique et des savoirs autour du </a:t>
            </a:r>
            <a:r>
              <a:rPr lang="fr-FR" sz="2800" b="1" u="sng" dirty="0" smtClean="0">
                <a:hlinkClick r:id="rId3" action="ppaction://hlinkpres?slideindex=1&amp;slidetitle="/>
              </a:rPr>
              <a:t>cycle de l’eau</a:t>
            </a:r>
            <a:r>
              <a:rPr lang="fr-FR" sz="2800" b="1" dirty="0" smtClean="0"/>
              <a:t>.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800" b="1" dirty="0" smtClean="0"/>
              <a:t>Intitulé de l’exemple : « </a:t>
            </a:r>
            <a:r>
              <a:rPr lang="fr-FR" sz="2800" b="1" dirty="0" smtClean="0">
                <a:hlinkClick r:id="rId4" action="ppaction://hlinkpres?slideindex=1&amp;slidetitle="/>
              </a:rPr>
              <a:t>le voyage </a:t>
            </a:r>
            <a:r>
              <a:rPr lang="fr-FR" sz="2800" b="1" dirty="0" smtClean="0"/>
              <a:t>d’une goutte d’eau ».</a:t>
            </a:r>
            <a:endParaRPr lang="fr-FR" sz="2800" b="1" dirty="0"/>
          </a:p>
        </p:txBody>
      </p:sp>
      <p:pic>
        <p:nvPicPr>
          <p:cNvPr id="5" name="Image 3"/>
          <p:cNvPicPr/>
          <p:nvPr/>
        </p:nvPicPr>
        <p:blipFill>
          <a:blip r:embed="rId5" cstate="print"/>
          <a:srcRect l="2579" t="4218" r="3310" b="5197"/>
          <a:stretch/>
        </p:blipFill>
        <p:spPr>
          <a:xfrm>
            <a:off x="107504" y="44624"/>
            <a:ext cx="1008112" cy="936104"/>
          </a:xfrm>
          <a:prstGeom prst="rect">
            <a:avLst/>
          </a:prstGeom>
          <a:ln w="9360">
            <a:noFill/>
          </a:ln>
        </p:spPr>
      </p:pic>
      <p:sp>
        <p:nvSpPr>
          <p:cNvPr id="6" name="Rectangle 5"/>
          <p:cNvSpPr/>
          <p:nvPr/>
        </p:nvSpPr>
        <p:spPr>
          <a:xfrm>
            <a:off x="1475656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Formation premier degré : Développement et appropriation du lexique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547664" y="692696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avisdelecture.com/wp-content/uploads/2012/12/Goutte_deau.png"/>
          <p:cNvPicPr>
            <a:picLocks noChangeAspect="1" noChangeArrowheads="1"/>
          </p:cNvPicPr>
          <p:nvPr/>
        </p:nvPicPr>
        <p:blipFill>
          <a:blip r:embed="rId6" cstate="print"/>
          <a:srcRect l="21714" t="10800" r="22487" b="10001"/>
          <a:stretch>
            <a:fillRect/>
          </a:stretch>
        </p:blipFill>
        <p:spPr bwMode="auto">
          <a:xfrm>
            <a:off x="6516216" y="2852936"/>
            <a:ext cx="2232248" cy="3168352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683568" y="2924944"/>
            <a:ext cx="53285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hlinkClick r:id="rId7" action="ppaction://hlinkpres?slideindex=1&amp;slidetitle="/>
              </a:rPr>
              <a:t>L’exploration corporelle </a:t>
            </a:r>
            <a:r>
              <a:rPr lang="fr-FR" sz="1400" dirty="0" smtClean="0"/>
              <a:t>: « Dansons le cycle de l’eau ».</a:t>
            </a:r>
          </a:p>
          <a:p>
            <a:endParaRPr lang="fr-FR" sz="1400" dirty="0"/>
          </a:p>
          <a:p>
            <a:r>
              <a:rPr lang="fr-FR" sz="1400" dirty="0" smtClean="0"/>
              <a:t>L’exploration scientifique : « L’eau dans tous ses états ».</a:t>
            </a:r>
          </a:p>
          <a:p>
            <a:endParaRPr lang="fr-FR" sz="1400" dirty="0"/>
          </a:p>
          <a:p>
            <a:r>
              <a:rPr lang="fr-FR" sz="1400" dirty="0" smtClean="0"/>
              <a:t>L’exploration littéraire  : « Ecrivons l’eau ».</a:t>
            </a:r>
          </a:p>
          <a:p>
            <a:endParaRPr lang="fr-FR" sz="1400" dirty="0"/>
          </a:p>
          <a:p>
            <a:r>
              <a:rPr lang="fr-FR" sz="1400" dirty="0" smtClean="0"/>
              <a:t>L’exploration climatique/géographique : « Le tour du monde de l’eau ».</a:t>
            </a:r>
          </a:p>
          <a:p>
            <a:endParaRPr lang="fr-FR" sz="1400" dirty="0"/>
          </a:p>
          <a:p>
            <a:r>
              <a:rPr lang="fr-FR" sz="1400" dirty="0" smtClean="0"/>
              <a:t>L’exploration photographique : « L’eau dans ma ville ».</a:t>
            </a:r>
          </a:p>
          <a:p>
            <a:endParaRPr lang="fr-FR" sz="1400" dirty="0"/>
          </a:p>
          <a:p>
            <a:r>
              <a:rPr lang="fr-FR" sz="1400" dirty="0" smtClean="0"/>
              <a:t>L’exploration musicale : « Chantons l’eau ».</a:t>
            </a:r>
          </a:p>
          <a:p>
            <a:endParaRPr lang="fr-FR" sz="1400" dirty="0"/>
          </a:p>
          <a:p>
            <a:r>
              <a:rPr lang="fr-FR" sz="1400" dirty="0" smtClean="0"/>
              <a:t>L’exploration artistique :  « Dessinons-Représentons le cycle de l’eau ».</a:t>
            </a:r>
            <a:endParaRPr lang="fr-FR" sz="1400" dirty="0"/>
          </a:p>
          <a:p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616530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Le conducteur : Entrecroisement du  Lire, Ecrire, Parler pour acquérir « le pouvoir des mots » (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Bentolila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262328" y="2912439"/>
            <a:ext cx="1304144" cy="3252865"/>
          </a:xfrm>
          <a:custGeom>
            <a:avLst/>
            <a:gdLst>
              <a:gd name="connsiteX0" fmla="*/ 0 w 1304144"/>
              <a:gd name="connsiteY0" fmla="*/ 0 h 3252865"/>
              <a:gd name="connsiteX1" fmla="*/ 172387 w 1304144"/>
              <a:gd name="connsiteY1" fmla="*/ 89941 h 3252865"/>
              <a:gd name="connsiteX2" fmla="*/ 202367 w 1304144"/>
              <a:gd name="connsiteY2" fmla="*/ 127416 h 3252865"/>
              <a:gd name="connsiteX3" fmla="*/ 194872 w 1304144"/>
              <a:gd name="connsiteY3" fmla="*/ 224852 h 3252865"/>
              <a:gd name="connsiteX4" fmla="*/ 142406 w 1304144"/>
              <a:gd name="connsiteY4" fmla="*/ 284813 h 3252865"/>
              <a:gd name="connsiteX5" fmla="*/ 112426 w 1304144"/>
              <a:gd name="connsiteY5" fmla="*/ 307298 h 3252865"/>
              <a:gd name="connsiteX6" fmla="*/ 67456 w 1304144"/>
              <a:gd name="connsiteY6" fmla="*/ 367259 h 3252865"/>
              <a:gd name="connsiteX7" fmla="*/ 59961 w 1304144"/>
              <a:gd name="connsiteY7" fmla="*/ 389744 h 3252865"/>
              <a:gd name="connsiteX8" fmla="*/ 44970 w 1304144"/>
              <a:gd name="connsiteY8" fmla="*/ 427219 h 3252865"/>
              <a:gd name="connsiteX9" fmla="*/ 52465 w 1304144"/>
              <a:gd name="connsiteY9" fmla="*/ 479685 h 3252865"/>
              <a:gd name="connsiteX10" fmla="*/ 112426 w 1304144"/>
              <a:gd name="connsiteY10" fmla="*/ 524655 h 3252865"/>
              <a:gd name="connsiteX11" fmla="*/ 149902 w 1304144"/>
              <a:gd name="connsiteY11" fmla="*/ 532151 h 3252865"/>
              <a:gd name="connsiteX12" fmla="*/ 172387 w 1304144"/>
              <a:gd name="connsiteY12" fmla="*/ 539646 h 3252865"/>
              <a:gd name="connsiteX13" fmla="*/ 202367 w 1304144"/>
              <a:gd name="connsiteY13" fmla="*/ 547141 h 3252865"/>
              <a:gd name="connsiteX14" fmla="*/ 254833 w 1304144"/>
              <a:gd name="connsiteY14" fmla="*/ 562131 h 3252865"/>
              <a:gd name="connsiteX15" fmla="*/ 299803 w 1304144"/>
              <a:gd name="connsiteY15" fmla="*/ 569626 h 3252865"/>
              <a:gd name="connsiteX16" fmla="*/ 292308 w 1304144"/>
              <a:gd name="connsiteY16" fmla="*/ 801973 h 3252865"/>
              <a:gd name="connsiteX17" fmla="*/ 284813 w 1304144"/>
              <a:gd name="connsiteY17" fmla="*/ 831954 h 3252865"/>
              <a:gd name="connsiteX18" fmla="*/ 269823 w 1304144"/>
              <a:gd name="connsiteY18" fmla="*/ 899410 h 3252865"/>
              <a:gd name="connsiteX19" fmla="*/ 254833 w 1304144"/>
              <a:gd name="connsiteY19" fmla="*/ 921895 h 3252865"/>
              <a:gd name="connsiteX20" fmla="*/ 149902 w 1304144"/>
              <a:gd name="connsiteY20" fmla="*/ 959370 h 3252865"/>
              <a:gd name="connsiteX21" fmla="*/ 119921 w 1304144"/>
              <a:gd name="connsiteY21" fmla="*/ 989351 h 3252865"/>
              <a:gd name="connsiteX22" fmla="*/ 97436 w 1304144"/>
              <a:gd name="connsiteY22" fmla="*/ 1004341 h 3252865"/>
              <a:gd name="connsiteX23" fmla="*/ 82446 w 1304144"/>
              <a:gd name="connsiteY23" fmla="*/ 1034321 h 3252865"/>
              <a:gd name="connsiteX24" fmla="*/ 67456 w 1304144"/>
              <a:gd name="connsiteY24" fmla="*/ 1079291 h 3252865"/>
              <a:gd name="connsiteX25" fmla="*/ 59961 w 1304144"/>
              <a:gd name="connsiteY25" fmla="*/ 1109272 h 3252865"/>
              <a:gd name="connsiteX26" fmla="*/ 44970 w 1304144"/>
              <a:gd name="connsiteY26" fmla="*/ 1139252 h 3252865"/>
              <a:gd name="connsiteX27" fmla="*/ 52465 w 1304144"/>
              <a:gd name="connsiteY27" fmla="*/ 1206708 h 3252865"/>
              <a:gd name="connsiteX28" fmla="*/ 82446 w 1304144"/>
              <a:gd name="connsiteY28" fmla="*/ 1214203 h 3252865"/>
              <a:gd name="connsiteX29" fmla="*/ 149902 w 1304144"/>
              <a:gd name="connsiteY29" fmla="*/ 1221698 h 3252865"/>
              <a:gd name="connsiteX30" fmla="*/ 172387 w 1304144"/>
              <a:gd name="connsiteY30" fmla="*/ 1236688 h 3252865"/>
              <a:gd name="connsiteX31" fmla="*/ 217357 w 1304144"/>
              <a:gd name="connsiteY31" fmla="*/ 1251678 h 3252865"/>
              <a:gd name="connsiteX32" fmla="*/ 232347 w 1304144"/>
              <a:gd name="connsiteY32" fmla="*/ 1281659 h 3252865"/>
              <a:gd name="connsiteX33" fmla="*/ 247338 w 1304144"/>
              <a:gd name="connsiteY33" fmla="*/ 1296649 h 3252865"/>
              <a:gd name="connsiteX34" fmla="*/ 254833 w 1304144"/>
              <a:gd name="connsiteY34" fmla="*/ 1341619 h 3252865"/>
              <a:gd name="connsiteX35" fmla="*/ 247338 w 1304144"/>
              <a:gd name="connsiteY35" fmla="*/ 1491521 h 3252865"/>
              <a:gd name="connsiteX36" fmla="*/ 217357 w 1304144"/>
              <a:gd name="connsiteY36" fmla="*/ 1514006 h 3252865"/>
              <a:gd name="connsiteX37" fmla="*/ 164892 w 1304144"/>
              <a:gd name="connsiteY37" fmla="*/ 1536491 h 3252865"/>
              <a:gd name="connsiteX38" fmla="*/ 119921 w 1304144"/>
              <a:gd name="connsiteY38" fmla="*/ 1588957 h 3252865"/>
              <a:gd name="connsiteX39" fmla="*/ 104931 w 1304144"/>
              <a:gd name="connsiteY39" fmla="*/ 1626432 h 3252865"/>
              <a:gd name="connsiteX40" fmla="*/ 97436 w 1304144"/>
              <a:gd name="connsiteY40" fmla="*/ 1708878 h 3252865"/>
              <a:gd name="connsiteX41" fmla="*/ 89941 w 1304144"/>
              <a:gd name="connsiteY41" fmla="*/ 1731364 h 3252865"/>
              <a:gd name="connsiteX42" fmla="*/ 104931 w 1304144"/>
              <a:gd name="connsiteY42" fmla="*/ 1776334 h 3252865"/>
              <a:gd name="connsiteX43" fmla="*/ 112426 w 1304144"/>
              <a:gd name="connsiteY43" fmla="*/ 1798819 h 3252865"/>
              <a:gd name="connsiteX44" fmla="*/ 127416 w 1304144"/>
              <a:gd name="connsiteY44" fmla="*/ 1813810 h 3252865"/>
              <a:gd name="connsiteX45" fmla="*/ 142406 w 1304144"/>
              <a:gd name="connsiteY45" fmla="*/ 1843790 h 3252865"/>
              <a:gd name="connsiteX46" fmla="*/ 157397 w 1304144"/>
              <a:gd name="connsiteY46" fmla="*/ 1866275 h 3252865"/>
              <a:gd name="connsiteX47" fmla="*/ 164892 w 1304144"/>
              <a:gd name="connsiteY47" fmla="*/ 1896255 h 3252865"/>
              <a:gd name="connsiteX48" fmla="*/ 187377 w 1304144"/>
              <a:gd name="connsiteY48" fmla="*/ 1941226 h 3252865"/>
              <a:gd name="connsiteX49" fmla="*/ 194872 w 1304144"/>
              <a:gd name="connsiteY49" fmla="*/ 1986196 h 3252865"/>
              <a:gd name="connsiteX50" fmla="*/ 224852 w 1304144"/>
              <a:gd name="connsiteY50" fmla="*/ 2083632 h 3252865"/>
              <a:gd name="connsiteX51" fmla="*/ 217357 w 1304144"/>
              <a:gd name="connsiteY51" fmla="*/ 2218544 h 3252865"/>
              <a:gd name="connsiteX52" fmla="*/ 187377 w 1304144"/>
              <a:gd name="connsiteY52" fmla="*/ 2271010 h 3252865"/>
              <a:gd name="connsiteX53" fmla="*/ 149902 w 1304144"/>
              <a:gd name="connsiteY53" fmla="*/ 2345960 h 3252865"/>
              <a:gd name="connsiteX54" fmla="*/ 119921 w 1304144"/>
              <a:gd name="connsiteY54" fmla="*/ 2413416 h 3252865"/>
              <a:gd name="connsiteX55" fmla="*/ 112426 w 1304144"/>
              <a:gd name="connsiteY55" fmla="*/ 2465882 h 3252865"/>
              <a:gd name="connsiteX56" fmla="*/ 97436 w 1304144"/>
              <a:gd name="connsiteY56" fmla="*/ 2503357 h 3252865"/>
              <a:gd name="connsiteX57" fmla="*/ 89941 w 1304144"/>
              <a:gd name="connsiteY57" fmla="*/ 2525842 h 3252865"/>
              <a:gd name="connsiteX58" fmla="*/ 82446 w 1304144"/>
              <a:gd name="connsiteY58" fmla="*/ 2570813 h 3252865"/>
              <a:gd name="connsiteX59" fmla="*/ 67456 w 1304144"/>
              <a:gd name="connsiteY59" fmla="*/ 2615783 h 3252865"/>
              <a:gd name="connsiteX60" fmla="*/ 74951 w 1304144"/>
              <a:gd name="connsiteY60" fmla="*/ 2683239 h 3252865"/>
              <a:gd name="connsiteX61" fmla="*/ 134911 w 1304144"/>
              <a:gd name="connsiteY61" fmla="*/ 2758190 h 3252865"/>
              <a:gd name="connsiteX62" fmla="*/ 157397 w 1304144"/>
              <a:gd name="connsiteY62" fmla="*/ 2780675 h 3252865"/>
              <a:gd name="connsiteX63" fmla="*/ 194872 w 1304144"/>
              <a:gd name="connsiteY63" fmla="*/ 2795665 h 3252865"/>
              <a:gd name="connsiteX64" fmla="*/ 262328 w 1304144"/>
              <a:gd name="connsiteY64" fmla="*/ 2848131 h 3252865"/>
              <a:gd name="connsiteX65" fmla="*/ 299803 w 1304144"/>
              <a:gd name="connsiteY65" fmla="*/ 2870616 h 3252865"/>
              <a:gd name="connsiteX66" fmla="*/ 374754 w 1304144"/>
              <a:gd name="connsiteY66" fmla="*/ 2915587 h 3252865"/>
              <a:gd name="connsiteX67" fmla="*/ 786983 w 1304144"/>
              <a:gd name="connsiteY67" fmla="*/ 2915587 h 3252865"/>
              <a:gd name="connsiteX68" fmla="*/ 824459 w 1304144"/>
              <a:gd name="connsiteY68" fmla="*/ 2938072 h 3252865"/>
              <a:gd name="connsiteX69" fmla="*/ 914400 w 1304144"/>
              <a:gd name="connsiteY69" fmla="*/ 2983042 h 3252865"/>
              <a:gd name="connsiteX70" fmla="*/ 974361 w 1304144"/>
              <a:gd name="connsiteY70" fmla="*/ 3013023 h 3252865"/>
              <a:gd name="connsiteX71" fmla="*/ 1004341 w 1304144"/>
              <a:gd name="connsiteY71" fmla="*/ 3028013 h 3252865"/>
              <a:gd name="connsiteX72" fmla="*/ 1094282 w 1304144"/>
              <a:gd name="connsiteY72" fmla="*/ 3110459 h 3252865"/>
              <a:gd name="connsiteX73" fmla="*/ 1206708 w 1304144"/>
              <a:gd name="connsiteY73" fmla="*/ 3200400 h 3252865"/>
              <a:gd name="connsiteX74" fmla="*/ 1266669 w 1304144"/>
              <a:gd name="connsiteY74" fmla="*/ 3207895 h 3252865"/>
              <a:gd name="connsiteX75" fmla="*/ 1289154 w 1304144"/>
              <a:gd name="connsiteY75" fmla="*/ 3222885 h 3252865"/>
              <a:gd name="connsiteX76" fmla="*/ 1296649 w 1304144"/>
              <a:gd name="connsiteY76" fmla="*/ 3245370 h 3252865"/>
              <a:gd name="connsiteX77" fmla="*/ 1304144 w 1304144"/>
              <a:gd name="connsiteY77" fmla="*/ 3252865 h 325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304144" h="3252865">
                <a:moveTo>
                  <a:pt x="0" y="0"/>
                </a:moveTo>
                <a:cubicBezTo>
                  <a:pt x="65474" y="29099"/>
                  <a:pt x="123808" y="41362"/>
                  <a:pt x="172387" y="89941"/>
                </a:cubicBezTo>
                <a:cubicBezTo>
                  <a:pt x="183699" y="101253"/>
                  <a:pt x="192374" y="114924"/>
                  <a:pt x="202367" y="127416"/>
                </a:cubicBezTo>
                <a:cubicBezTo>
                  <a:pt x="199869" y="159895"/>
                  <a:pt x="203590" y="193466"/>
                  <a:pt x="194872" y="224852"/>
                </a:cubicBezTo>
                <a:cubicBezTo>
                  <a:pt x="192285" y="234165"/>
                  <a:pt x="153666" y="275162"/>
                  <a:pt x="142406" y="284813"/>
                </a:cubicBezTo>
                <a:cubicBezTo>
                  <a:pt x="132922" y="292942"/>
                  <a:pt x="120829" y="298055"/>
                  <a:pt x="112426" y="307298"/>
                </a:cubicBezTo>
                <a:cubicBezTo>
                  <a:pt x="95620" y="325784"/>
                  <a:pt x="67456" y="367259"/>
                  <a:pt x="67456" y="367259"/>
                </a:cubicBezTo>
                <a:cubicBezTo>
                  <a:pt x="64958" y="374754"/>
                  <a:pt x="62735" y="382347"/>
                  <a:pt x="59961" y="389744"/>
                </a:cubicBezTo>
                <a:cubicBezTo>
                  <a:pt x="55237" y="402341"/>
                  <a:pt x="46087" y="413811"/>
                  <a:pt x="44970" y="427219"/>
                </a:cubicBezTo>
                <a:cubicBezTo>
                  <a:pt x="43503" y="444824"/>
                  <a:pt x="47389" y="462764"/>
                  <a:pt x="52465" y="479685"/>
                </a:cubicBezTo>
                <a:cubicBezTo>
                  <a:pt x="60450" y="506299"/>
                  <a:pt x="89731" y="516402"/>
                  <a:pt x="112426" y="524655"/>
                </a:cubicBezTo>
                <a:cubicBezTo>
                  <a:pt x="124398" y="529009"/>
                  <a:pt x="137543" y="529061"/>
                  <a:pt x="149902" y="532151"/>
                </a:cubicBezTo>
                <a:cubicBezTo>
                  <a:pt x="157567" y="534067"/>
                  <a:pt x="164791" y="537476"/>
                  <a:pt x="172387" y="539646"/>
                </a:cubicBezTo>
                <a:cubicBezTo>
                  <a:pt x="182292" y="542476"/>
                  <a:pt x="192429" y="544431"/>
                  <a:pt x="202367" y="547141"/>
                </a:cubicBezTo>
                <a:cubicBezTo>
                  <a:pt x="219915" y="551927"/>
                  <a:pt x="237110" y="558041"/>
                  <a:pt x="254833" y="562131"/>
                </a:cubicBezTo>
                <a:cubicBezTo>
                  <a:pt x="269641" y="565548"/>
                  <a:pt x="284813" y="567128"/>
                  <a:pt x="299803" y="569626"/>
                </a:cubicBezTo>
                <a:cubicBezTo>
                  <a:pt x="297305" y="647075"/>
                  <a:pt x="296729" y="724610"/>
                  <a:pt x="292308" y="801973"/>
                </a:cubicBezTo>
                <a:cubicBezTo>
                  <a:pt x="291720" y="812257"/>
                  <a:pt x="286833" y="821853"/>
                  <a:pt x="284813" y="831954"/>
                </a:cubicBezTo>
                <a:cubicBezTo>
                  <a:pt x="280975" y="851143"/>
                  <a:pt x="279547" y="879962"/>
                  <a:pt x="269823" y="899410"/>
                </a:cubicBezTo>
                <a:cubicBezTo>
                  <a:pt x="265795" y="907467"/>
                  <a:pt x="262213" y="916729"/>
                  <a:pt x="254833" y="921895"/>
                </a:cubicBezTo>
                <a:cubicBezTo>
                  <a:pt x="208862" y="954074"/>
                  <a:pt x="198156" y="951328"/>
                  <a:pt x="149902" y="959370"/>
                </a:cubicBezTo>
                <a:cubicBezTo>
                  <a:pt x="139908" y="969364"/>
                  <a:pt x="130652" y="980153"/>
                  <a:pt x="119921" y="989351"/>
                </a:cubicBezTo>
                <a:cubicBezTo>
                  <a:pt x="113082" y="995213"/>
                  <a:pt x="103203" y="997421"/>
                  <a:pt x="97436" y="1004341"/>
                </a:cubicBezTo>
                <a:cubicBezTo>
                  <a:pt x="90283" y="1012924"/>
                  <a:pt x="86596" y="1023947"/>
                  <a:pt x="82446" y="1034321"/>
                </a:cubicBezTo>
                <a:cubicBezTo>
                  <a:pt x="76578" y="1048992"/>
                  <a:pt x="71288" y="1063962"/>
                  <a:pt x="67456" y="1079291"/>
                </a:cubicBezTo>
                <a:cubicBezTo>
                  <a:pt x="64958" y="1089285"/>
                  <a:pt x="63578" y="1099627"/>
                  <a:pt x="59961" y="1109272"/>
                </a:cubicBezTo>
                <a:cubicBezTo>
                  <a:pt x="56038" y="1119734"/>
                  <a:pt x="49967" y="1129259"/>
                  <a:pt x="44970" y="1139252"/>
                </a:cubicBezTo>
                <a:cubicBezTo>
                  <a:pt x="47468" y="1161737"/>
                  <a:pt x="42347" y="1186473"/>
                  <a:pt x="52465" y="1206708"/>
                </a:cubicBezTo>
                <a:cubicBezTo>
                  <a:pt x="57072" y="1215922"/>
                  <a:pt x="72265" y="1212637"/>
                  <a:pt x="82446" y="1214203"/>
                </a:cubicBezTo>
                <a:cubicBezTo>
                  <a:pt x="104807" y="1217643"/>
                  <a:pt x="127417" y="1219200"/>
                  <a:pt x="149902" y="1221698"/>
                </a:cubicBezTo>
                <a:cubicBezTo>
                  <a:pt x="157397" y="1226695"/>
                  <a:pt x="164156" y="1233030"/>
                  <a:pt x="172387" y="1236688"/>
                </a:cubicBezTo>
                <a:cubicBezTo>
                  <a:pt x="186826" y="1243105"/>
                  <a:pt x="217357" y="1251678"/>
                  <a:pt x="217357" y="1251678"/>
                </a:cubicBezTo>
                <a:cubicBezTo>
                  <a:pt x="222354" y="1261672"/>
                  <a:pt x="226149" y="1272362"/>
                  <a:pt x="232347" y="1281659"/>
                </a:cubicBezTo>
                <a:cubicBezTo>
                  <a:pt x="236267" y="1287539"/>
                  <a:pt x="244857" y="1290032"/>
                  <a:pt x="247338" y="1296649"/>
                </a:cubicBezTo>
                <a:cubicBezTo>
                  <a:pt x="252674" y="1310878"/>
                  <a:pt x="252335" y="1326629"/>
                  <a:pt x="254833" y="1341619"/>
                </a:cubicBezTo>
                <a:cubicBezTo>
                  <a:pt x="252335" y="1391586"/>
                  <a:pt x="257966" y="1442633"/>
                  <a:pt x="247338" y="1491521"/>
                </a:cubicBezTo>
                <a:cubicBezTo>
                  <a:pt x="244684" y="1503728"/>
                  <a:pt x="227522" y="1506745"/>
                  <a:pt x="217357" y="1514006"/>
                </a:cubicBezTo>
                <a:cubicBezTo>
                  <a:pt x="189486" y="1533914"/>
                  <a:pt x="199969" y="1527722"/>
                  <a:pt x="164892" y="1536491"/>
                </a:cubicBezTo>
                <a:cubicBezTo>
                  <a:pt x="146451" y="1554932"/>
                  <a:pt x="131336" y="1566127"/>
                  <a:pt x="119921" y="1588957"/>
                </a:cubicBezTo>
                <a:cubicBezTo>
                  <a:pt x="113904" y="1600991"/>
                  <a:pt x="109928" y="1613940"/>
                  <a:pt x="104931" y="1626432"/>
                </a:cubicBezTo>
                <a:cubicBezTo>
                  <a:pt x="102433" y="1653914"/>
                  <a:pt x="101338" y="1681560"/>
                  <a:pt x="97436" y="1708878"/>
                </a:cubicBezTo>
                <a:cubicBezTo>
                  <a:pt x="96319" y="1716699"/>
                  <a:pt x="89069" y="1723512"/>
                  <a:pt x="89941" y="1731364"/>
                </a:cubicBezTo>
                <a:cubicBezTo>
                  <a:pt x="91686" y="1747068"/>
                  <a:pt x="99934" y="1761344"/>
                  <a:pt x="104931" y="1776334"/>
                </a:cubicBezTo>
                <a:cubicBezTo>
                  <a:pt x="107429" y="1783829"/>
                  <a:pt x="106840" y="1793232"/>
                  <a:pt x="112426" y="1798819"/>
                </a:cubicBezTo>
                <a:cubicBezTo>
                  <a:pt x="117423" y="1803816"/>
                  <a:pt x="123496" y="1807930"/>
                  <a:pt x="127416" y="1813810"/>
                </a:cubicBezTo>
                <a:cubicBezTo>
                  <a:pt x="133614" y="1823106"/>
                  <a:pt x="136863" y="1834089"/>
                  <a:pt x="142406" y="1843790"/>
                </a:cubicBezTo>
                <a:cubicBezTo>
                  <a:pt x="146875" y="1851611"/>
                  <a:pt x="152400" y="1858780"/>
                  <a:pt x="157397" y="1866275"/>
                </a:cubicBezTo>
                <a:cubicBezTo>
                  <a:pt x="159895" y="1876268"/>
                  <a:pt x="160834" y="1886787"/>
                  <a:pt x="164892" y="1896255"/>
                </a:cubicBezTo>
                <a:cubicBezTo>
                  <a:pt x="183550" y="1939791"/>
                  <a:pt x="177660" y="1897499"/>
                  <a:pt x="187377" y="1941226"/>
                </a:cubicBezTo>
                <a:cubicBezTo>
                  <a:pt x="190674" y="1956061"/>
                  <a:pt x="191892" y="1971294"/>
                  <a:pt x="194872" y="1986196"/>
                </a:cubicBezTo>
                <a:cubicBezTo>
                  <a:pt x="201494" y="2019308"/>
                  <a:pt x="214343" y="2052105"/>
                  <a:pt x="224852" y="2083632"/>
                </a:cubicBezTo>
                <a:cubicBezTo>
                  <a:pt x="222354" y="2128603"/>
                  <a:pt x="223442" y="2173917"/>
                  <a:pt x="217357" y="2218544"/>
                </a:cubicBezTo>
                <a:cubicBezTo>
                  <a:pt x="215147" y="2234748"/>
                  <a:pt x="195012" y="2256830"/>
                  <a:pt x="187377" y="2271010"/>
                </a:cubicBezTo>
                <a:cubicBezTo>
                  <a:pt x="174134" y="2295604"/>
                  <a:pt x="158736" y="2319461"/>
                  <a:pt x="149902" y="2345960"/>
                </a:cubicBezTo>
                <a:cubicBezTo>
                  <a:pt x="137106" y="2384345"/>
                  <a:pt x="145939" y="2361379"/>
                  <a:pt x="119921" y="2413416"/>
                </a:cubicBezTo>
                <a:cubicBezTo>
                  <a:pt x="117423" y="2430905"/>
                  <a:pt x="116711" y="2448743"/>
                  <a:pt x="112426" y="2465882"/>
                </a:cubicBezTo>
                <a:cubicBezTo>
                  <a:pt x="109163" y="2478934"/>
                  <a:pt x="102160" y="2490760"/>
                  <a:pt x="97436" y="2503357"/>
                </a:cubicBezTo>
                <a:cubicBezTo>
                  <a:pt x="94662" y="2510754"/>
                  <a:pt x="92439" y="2518347"/>
                  <a:pt x="89941" y="2525842"/>
                </a:cubicBezTo>
                <a:cubicBezTo>
                  <a:pt x="87443" y="2540832"/>
                  <a:pt x="86132" y="2556070"/>
                  <a:pt x="82446" y="2570813"/>
                </a:cubicBezTo>
                <a:cubicBezTo>
                  <a:pt x="78614" y="2586142"/>
                  <a:pt x="68507" y="2600017"/>
                  <a:pt x="67456" y="2615783"/>
                </a:cubicBezTo>
                <a:cubicBezTo>
                  <a:pt x="65951" y="2638357"/>
                  <a:pt x="69864" y="2661195"/>
                  <a:pt x="74951" y="2683239"/>
                </a:cubicBezTo>
                <a:cubicBezTo>
                  <a:pt x="82292" y="2715050"/>
                  <a:pt x="114542" y="2737821"/>
                  <a:pt x="134911" y="2758190"/>
                </a:cubicBezTo>
                <a:cubicBezTo>
                  <a:pt x="142406" y="2765685"/>
                  <a:pt x="147555" y="2776738"/>
                  <a:pt x="157397" y="2780675"/>
                </a:cubicBezTo>
                <a:cubicBezTo>
                  <a:pt x="169889" y="2785672"/>
                  <a:pt x="183555" y="2788390"/>
                  <a:pt x="194872" y="2795665"/>
                </a:cubicBezTo>
                <a:cubicBezTo>
                  <a:pt x="218834" y="2811069"/>
                  <a:pt x="239148" y="2831574"/>
                  <a:pt x="262328" y="2848131"/>
                </a:cubicBezTo>
                <a:cubicBezTo>
                  <a:pt x="274182" y="2856598"/>
                  <a:pt x="287682" y="2862535"/>
                  <a:pt x="299803" y="2870616"/>
                </a:cubicBezTo>
                <a:cubicBezTo>
                  <a:pt x="367112" y="2915488"/>
                  <a:pt x="328787" y="2900263"/>
                  <a:pt x="374754" y="2915587"/>
                </a:cubicBezTo>
                <a:cubicBezTo>
                  <a:pt x="491964" y="2911545"/>
                  <a:pt x="667724" y="2900198"/>
                  <a:pt x="786983" y="2915587"/>
                </a:cubicBezTo>
                <a:cubicBezTo>
                  <a:pt x="801431" y="2917451"/>
                  <a:pt x="811584" y="2931256"/>
                  <a:pt x="824459" y="2938072"/>
                </a:cubicBezTo>
                <a:cubicBezTo>
                  <a:pt x="854083" y="2953755"/>
                  <a:pt x="882601" y="2972442"/>
                  <a:pt x="914400" y="2983042"/>
                </a:cubicBezTo>
                <a:cubicBezTo>
                  <a:pt x="955505" y="2996744"/>
                  <a:pt x="921260" y="2983522"/>
                  <a:pt x="974361" y="3013023"/>
                </a:cubicBezTo>
                <a:cubicBezTo>
                  <a:pt x="984128" y="3018449"/>
                  <a:pt x="995670" y="3020967"/>
                  <a:pt x="1004341" y="3028013"/>
                </a:cubicBezTo>
                <a:cubicBezTo>
                  <a:pt x="1035906" y="3053659"/>
                  <a:pt x="1063322" y="3084086"/>
                  <a:pt x="1094282" y="3110459"/>
                </a:cubicBezTo>
                <a:cubicBezTo>
                  <a:pt x="1130815" y="3141580"/>
                  <a:pt x="1159087" y="3194447"/>
                  <a:pt x="1206708" y="3200400"/>
                </a:cubicBezTo>
                <a:lnTo>
                  <a:pt x="1266669" y="3207895"/>
                </a:lnTo>
                <a:cubicBezTo>
                  <a:pt x="1274164" y="3212892"/>
                  <a:pt x="1283527" y="3215851"/>
                  <a:pt x="1289154" y="3222885"/>
                </a:cubicBezTo>
                <a:cubicBezTo>
                  <a:pt x="1294089" y="3229054"/>
                  <a:pt x="1293116" y="3238304"/>
                  <a:pt x="1296649" y="3245370"/>
                </a:cubicBezTo>
                <a:cubicBezTo>
                  <a:pt x="1298229" y="3248530"/>
                  <a:pt x="1301646" y="3250367"/>
                  <a:pt x="1304144" y="325286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6" name="Connecteur droit avec flèche 15"/>
          <p:cNvCxnSpPr>
            <a:stCxn id="14" idx="73"/>
          </p:cNvCxnSpPr>
          <p:nvPr/>
        </p:nvCxnSpPr>
        <p:spPr>
          <a:xfrm>
            <a:off x="1469036" y="6112840"/>
            <a:ext cx="294652" cy="1119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/>
          <p:nvPr/>
        </p:nvPicPr>
        <p:blipFill>
          <a:blip r:embed="rId3" cstate="print"/>
          <a:srcRect l="2579" t="4218" r="3310" b="5197"/>
          <a:stretch/>
        </p:blipFill>
        <p:spPr>
          <a:xfrm>
            <a:off x="107504" y="44624"/>
            <a:ext cx="1008112" cy="936104"/>
          </a:xfrm>
          <a:prstGeom prst="rect">
            <a:avLst/>
          </a:prstGeom>
          <a:ln w="9360">
            <a:noFill/>
          </a:ln>
        </p:spPr>
      </p:pic>
      <p:cxnSp>
        <p:nvCxnSpPr>
          <p:cNvPr id="8" name="Connecteur droit 7"/>
          <p:cNvCxnSpPr/>
          <p:nvPr/>
        </p:nvCxnSpPr>
        <p:spPr>
          <a:xfrm>
            <a:off x="1547664" y="692696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1520" y="125888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En guise de conclusion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 smtClean="0"/>
              <a:t>: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2" name="Picture 2" descr="http://avisdelecture.com/wp-content/uploads/2012/12/Goutte_dea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66726"/>
            <a:ext cx="4000500" cy="40005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75656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Formation premier degré : Développement et appropriation du lexique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9512" y="4077072"/>
            <a:ext cx="7200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Vers une exploration  </a:t>
            </a:r>
            <a:r>
              <a:rPr lang="fr-FR" sz="1400" dirty="0" smtClean="0"/>
              <a:t>= </a:t>
            </a:r>
            <a:r>
              <a:rPr lang="fr-FR" sz="1400" i="1" dirty="0" smtClean="0"/>
              <a:t>intention  d’amener l’élève à découvrir, parcourir, examiner minutieusement différents aspects de quelques choses d’inconnu 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 Contextuel  </a:t>
            </a:r>
            <a:r>
              <a:rPr lang="fr-FR" sz="1600" i="1" dirty="0" smtClean="0"/>
              <a:t>« remettre les mots en contexte » G. Le Lan</a:t>
            </a:r>
            <a:endParaRPr lang="fr-FR" i="1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 Réfléchie : </a:t>
            </a:r>
            <a:r>
              <a:rPr lang="fr-FR" sz="1600" i="1" dirty="0" smtClean="0"/>
              <a:t>« interrogeons les mots » A. Armand I.G de Lettres, leur sens, leur écriture.</a:t>
            </a:r>
            <a:endParaRPr lang="fr-FR" i="1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 Opportune : </a:t>
            </a:r>
            <a:r>
              <a:rPr lang="fr-FR" sz="1600" i="1" dirty="0" smtClean="0"/>
              <a:t>chaque instant, chaque leçon peut être un RDV manqué ou opportun pour travailler le lexique</a:t>
            </a:r>
            <a:r>
              <a:rPr lang="fr-FR" sz="1400" i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Cohérente  </a:t>
            </a:r>
            <a:r>
              <a:rPr lang="fr-FR" sz="1400" i="1" dirty="0" smtClean="0"/>
              <a:t>: d’une discipline à une autre, d’un niveau à un autre.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528" y="2564904"/>
            <a:ext cx="8568952" cy="8640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19452"/>
              </a:avLst>
            </a:prstTxWarp>
            <a:spAutoFit/>
          </a:bodyPr>
          <a:lstStyle/>
          <a:p>
            <a:r>
              <a:rPr lang="fr-FR" sz="2800" dirty="0" smtClean="0"/>
              <a:t>Construire du lexique pour acquérir « le pouvoir des mots ».</a:t>
            </a:r>
            <a:endParaRPr lang="fr-FR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l="51775" t="27720" r="31688" b="59920"/>
          <a:stretch>
            <a:fillRect/>
          </a:stretch>
        </p:blipFill>
        <p:spPr bwMode="auto">
          <a:xfrm>
            <a:off x="5891664" y="908720"/>
            <a:ext cx="308295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 rot="20948775">
            <a:off x="1842776" y="300868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Black" pitchFamily="34" charset="0"/>
              </a:rPr>
              <a:t>Evaporation</a:t>
            </a:r>
            <a:endParaRPr lang="fr-FR" sz="1400" dirty="0">
              <a:latin typeface="Arial Black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635896" y="303873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Black" pitchFamily="34" charset="0"/>
              </a:rPr>
              <a:t>Infiltration</a:t>
            </a:r>
            <a:endParaRPr lang="fr-FR" sz="1400" dirty="0">
              <a:latin typeface="Arial Black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rot="429902">
            <a:off x="2997458" y="355025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Black" pitchFamily="34" charset="0"/>
              </a:rPr>
              <a:t>Condensation</a:t>
            </a:r>
            <a:endParaRPr lang="fr-FR" sz="1400" dirty="0">
              <a:latin typeface="Arial Black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20750479">
            <a:off x="5364088" y="311074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Black" pitchFamily="34" charset="0"/>
              </a:rPr>
              <a:t>Ruissellement</a:t>
            </a:r>
            <a:endParaRPr lang="fr-FR" sz="1400" dirty="0">
              <a:latin typeface="Arial Black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1520" y="330702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Black" pitchFamily="34" charset="0"/>
              </a:rPr>
              <a:t>Précipitations</a:t>
            </a:r>
            <a:endParaRPr lang="fr-FR" sz="1400" dirty="0">
              <a:latin typeface="Arial Black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763688" y="368680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Black" pitchFamily="34" charset="0"/>
              </a:rPr>
              <a:t>Gazeux</a:t>
            </a:r>
            <a:endParaRPr lang="fr-FR" sz="1400" dirty="0">
              <a:latin typeface="Arial Black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499992" y="375881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Black" pitchFamily="34" charset="0"/>
              </a:rPr>
              <a:t>Solide</a:t>
            </a:r>
            <a:endParaRPr lang="fr-FR" sz="1400" dirty="0">
              <a:latin typeface="Arial Black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732240" y="321297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Black" pitchFamily="34" charset="0"/>
              </a:rPr>
              <a:t>Liquide</a:t>
            </a:r>
            <a:endParaRPr lang="fr-FR" sz="1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/>
          <p:nvPr/>
        </p:nvPicPr>
        <p:blipFill>
          <a:blip r:embed="rId3" cstate="print"/>
          <a:srcRect l="2579" t="4218" r="3310" b="5197"/>
          <a:stretch/>
        </p:blipFill>
        <p:spPr>
          <a:xfrm>
            <a:off x="107504" y="44624"/>
            <a:ext cx="1008112" cy="936104"/>
          </a:xfrm>
          <a:prstGeom prst="rect">
            <a:avLst/>
          </a:prstGeom>
          <a:ln w="9360">
            <a:noFill/>
          </a:ln>
        </p:spPr>
      </p:pic>
      <p:cxnSp>
        <p:nvCxnSpPr>
          <p:cNvPr id="8" name="Connecteur droit 7"/>
          <p:cNvCxnSpPr/>
          <p:nvPr/>
        </p:nvCxnSpPr>
        <p:spPr>
          <a:xfrm>
            <a:off x="1547664" y="692696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avisdelecture.com/wp-content/uploads/2012/12/Goutte_deau.png"/>
          <p:cNvPicPr>
            <a:picLocks noChangeAspect="1" noChangeArrowheads="1"/>
          </p:cNvPicPr>
          <p:nvPr/>
        </p:nvPicPr>
        <p:blipFill>
          <a:blip r:embed="rId4" cstate="print"/>
          <a:srcRect l="21714" t="9000" r="20687" b="10001"/>
          <a:stretch>
            <a:fillRect/>
          </a:stretch>
        </p:blipFill>
        <p:spPr bwMode="auto">
          <a:xfrm>
            <a:off x="7092280" y="3861048"/>
            <a:ext cx="2048228" cy="288032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79512" y="2739692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b="1" u="sng" dirty="0" smtClean="0"/>
              <a:t>L’évaporation</a:t>
            </a:r>
            <a:r>
              <a:rPr lang="fr-FR" sz="1600" b="1" dirty="0" smtClean="0"/>
              <a:t> </a:t>
            </a:r>
            <a:r>
              <a:rPr lang="fr-FR" sz="1600" dirty="0" smtClean="0"/>
              <a:t>: grâce au soleil, l’eau devient vapeur, elle se diffuse et  s’envole dans l’air. l’eau passe de l’état liquide à l’état gazeux</a:t>
            </a:r>
          </a:p>
          <a:p>
            <a:pPr algn="just"/>
            <a:endParaRPr lang="fr-FR" sz="1600" dirty="0"/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b="1" u="sng" dirty="0" smtClean="0"/>
              <a:t>La condensation</a:t>
            </a:r>
            <a:r>
              <a:rPr lang="fr-FR" sz="1600" dirty="0" smtClean="0"/>
              <a:t> : la vapeur d’eau se rassemble pour former un nuage. C’est la liquéfaction. </a:t>
            </a:r>
          </a:p>
          <a:p>
            <a:pPr algn="just"/>
            <a:endParaRPr lang="fr-FR" sz="1600" dirty="0"/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b="1" u="sng" dirty="0" smtClean="0"/>
              <a:t>Les précipitation</a:t>
            </a:r>
            <a:r>
              <a:rPr lang="fr-FR" sz="1600" b="1" dirty="0" smtClean="0"/>
              <a:t>s</a:t>
            </a:r>
            <a:r>
              <a:rPr lang="fr-FR" sz="1600" dirty="0" smtClean="0"/>
              <a:t> :  l’eau tombe du ciel sous plusieurs formes : neige, grêle, pluie.</a:t>
            </a:r>
          </a:p>
          <a:p>
            <a:pPr algn="just"/>
            <a:r>
              <a:rPr lang="fr-FR" sz="1600" dirty="0" smtClean="0"/>
              <a:t>La neige et la grêle sont solides. La pluie est liquide.</a:t>
            </a:r>
          </a:p>
          <a:p>
            <a:pPr algn="just"/>
            <a:endParaRPr lang="fr-FR" sz="1600" dirty="0"/>
          </a:p>
          <a:p>
            <a:pPr algn="just">
              <a:buFont typeface="Arial" pitchFamily="34" charset="0"/>
              <a:buChar char="•"/>
            </a:pPr>
            <a:r>
              <a:rPr lang="fr-FR" sz="1600" dirty="0"/>
              <a:t> </a:t>
            </a:r>
            <a:r>
              <a:rPr lang="fr-FR" sz="1600" dirty="0" smtClean="0"/>
              <a:t> </a:t>
            </a:r>
            <a:r>
              <a:rPr lang="fr-FR" sz="1600" b="1" u="sng" dirty="0" smtClean="0"/>
              <a:t>Le ruissellement</a:t>
            </a:r>
            <a:r>
              <a:rPr lang="fr-FR" sz="1600" b="1" dirty="0" smtClean="0"/>
              <a:t> </a:t>
            </a:r>
            <a:r>
              <a:rPr lang="fr-FR" sz="1600" dirty="0" smtClean="0"/>
              <a:t>: l’eau coule dans les fossés, les ruisseaux, les rivières, les fleuves.  </a:t>
            </a:r>
          </a:p>
          <a:p>
            <a:pPr algn="just">
              <a:buFont typeface="Arial" pitchFamily="34" charset="0"/>
              <a:buChar char="•"/>
            </a:pPr>
            <a:endParaRPr lang="fr-FR" sz="1600" dirty="0"/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b="1" u="sng" dirty="0" smtClean="0"/>
              <a:t>L’infiltration</a:t>
            </a:r>
            <a:r>
              <a:rPr lang="fr-FR" sz="1600" dirty="0" smtClean="0"/>
              <a:t> : l’eau rentre dans la terre pour recomposer les nappes </a:t>
            </a:r>
          </a:p>
          <a:p>
            <a:pPr algn="just"/>
            <a:r>
              <a:rPr lang="fr-FR" sz="1600" dirty="0" smtClean="0"/>
              <a:t>phréatiques. Elle ressort grâce aux sources. L’eau est vitale pour les plantes.</a:t>
            </a:r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683568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Les 5 étapes du cycle de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l’eau –niveau CE2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656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Formation premier degré : Développement et appropriation du lexique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 l="51775" t="27720" r="31688" b="59920"/>
          <a:stretch>
            <a:fillRect/>
          </a:stretch>
        </p:blipFill>
        <p:spPr bwMode="auto">
          <a:xfrm>
            <a:off x="5353955" y="908720"/>
            <a:ext cx="339125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51775" t="27720" r="31688" b="59920"/>
          <a:stretch>
            <a:fillRect/>
          </a:stretch>
        </p:blipFill>
        <p:spPr bwMode="auto">
          <a:xfrm>
            <a:off x="6591480" y="836712"/>
            <a:ext cx="2373008" cy="110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51520" y="1772816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cycle de l’eau peut-être lexicalement étudié dans </a:t>
            </a:r>
            <a:r>
              <a:rPr lang="fr-FR" dirty="0" smtClean="0"/>
              <a:t>différentes </a:t>
            </a:r>
            <a:r>
              <a:rPr lang="fr-FR" dirty="0" smtClean="0"/>
              <a:t>disciplines.</a:t>
            </a:r>
          </a:p>
          <a:p>
            <a:pPr lvl="1"/>
            <a:r>
              <a:rPr lang="fr-FR" dirty="0" smtClean="0"/>
              <a:t> «</a:t>
            </a:r>
            <a:r>
              <a:rPr lang="fr-FR" i="1" dirty="0" smtClean="0"/>
              <a:t> La goutte d’eau peut voyager au sein de </a:t>
            </a:r>
            <a:r>
              <a:rPr lang="fr-FR" b="1" i="1" u="sng" dirty="0" smtClean="0"/>
              <a:t>la complémentarité disciplinaire</a:t>
            </a:r>
            <a:r>
              <a:rPr lang="fr-FR" i="1" dirty="0" smtClean="0"/>
              <a:t> </a:t>
            </a:r>
            <a:r>
              <a:rPr lang="fr-FR" i="1" dirty="0" smtClean="0"/>
              <a:t>».</a:t>
            </a:r>
            <a:endParaRPr lang="fr-FR" i="1" dirty="0" smtClean="0"/>
          </a:p>
          <a:p>
            <a:pPr algn="ctr"/>
            <a:endParaRPr lang="fr-FR" dirty="0"/>
          </a:p>
          <a:p>
            <a:r>
              <a:rPr lang="fr-FR" dirty="0" smtClean="0"/>
              <a:t>Le cycle de l’eau peut-être </a:t>
            </a:r>
            <a:r>
              <a:rPr lang="fr-FR" b="1" u="sng" dirty="0" smtClean="0"/>
              <a:t>lexicalement étudié, sollicité, réactivé, étoffé à différents niveaux de la scolarité.</a:t>
            </a:r>
          </a:p>
          <a:p>
            <a:pPr lvl="1"/>
            <a:r>
              <a:rPr lang="fr-FR" i="1" dirty="0" smtClean="0"/>
              <a:t>« La goutte d’eau peut débuter son voyage en maternelle, elle peut transiter par l’école primaire et  prolonger son aventure au collège ».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3"/>
          <p:cNvPicPr/>
          <p:nvPr/>
        </p:nvPicPr>
        <p:blipFill>
          <a:blip r:embed="rId3" cstate="print"/>
          <a:srcRect l="2579" t="4218" r="3310" b="5197"/>
          <a:stretch/>
        </p:blipFill>
        <p:spPr>
          <a:xfrm>
            <a:off x="107504" y="44624"/>
            <a:ext cx="1008112" cy="936104"/>
          </a:xfrm>
          <a:prstGeom prst="rect">
            <a:avLst/>
          </a:prstGeom>
          <a:ln w="9360">
            <a:noFill/>
          </a:ln>
        </p:spPr>
      </p:pic>
      <p:cxnSp>
        <p:nvCxnSpPr>
          <p:cNvPr id="8" name="Connecteur droit 7"/>
          <p:cNvCxnSpPr/>
          <p:nvPr/>
        </p:nvCxnSpPr>
        <p:spPr>
          <a:xfrm>
            <a:off x="1547664" y="692696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avisdelecture.com/wp-content/uploads/2012/12/Goutte_deau.png"/>
          <p:cNvPicPr>
            <a:picLocks noChangeAspect="1" noChangeArrowheads="1"/>
          </p:cNvPicPr>
          <p:nvPr/>
        </p:nvPicPr>
        <p:blipFill>
          <a:blip r:embed="rId4" cstate="print"/>
          <a:srcRect l="21714" t="9000" r="20687" b="10001"/>
          <a:stretch>
            <a:fillRect/>
          </a:stretch>
        </p:blipFill>
        <p:spPr bwMode="auto">
          <a:xfrm>
            <a:off x="7452320" y="3717032"/>
            <a:ext cx="1728192" cy="243026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4005064"/>
            <a:ext cx="76328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70C0"/>
                </a:solidFill>
              </a:rPr>
              <a:t>Une nécessité : </a:t>
            </a:r>
          </a:p>
          <a:p>
            <a:endParaRPr lang="fr-FR" dirty="0" smtClean="0"/>
          </a:p>
          <a:p>
            <a:r>
              <a:rPr lang="fr-FR" dirty="0" smtClean="0"/>
              <a:t>Pour construire le lexique tout au long de la scolarité et dans toutes les disciplines, il y a nécessité :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de mettre </a:t>
            </a:r>
            <a:r>
              <a:rPr lang="fr-FR" b="1" u="sng" dirty="0" smtClean="0"/>
              <a:t>en cohérence </a:t>
            </a:r>
            <a:r>
              <a:rPr lang="fr-FR" dirty="0" smtClean="0"/>
              <a:t>les enseignements</a:t>
            </a:r>
          </a:p>
          <a:p>
            <a:r>
              <a:rPr lang="fr-FR" i="1" dirty="0" smtClean="0"/>
              <a:t>(Cohérence – bienveillance = Priorité du référentiel de l’éducation prioritaire).</a:t>
            </a:r>
          </a:p>
          <a:p>
            <a:pPr>
              <a:buFont typeface="Arial" pitchFamily="34" charset="0"/>
              <a:buChar char="•"/>
            </a:pPr>
            <a:r>
              <a:rPr lang="fr-FR" i="1" dirty="0" smtClean="0"/>
              <a:t> </a:t>
            </a:r>
            <a:r>
              <a:rPr lang="fr-FR" dirty="0" smtClean="0"/>
              <a:t>de « </a:t>
            </a:r>
            <a:r>
              <a:rPr lang="fr-FR" b="1" u="sng" dirty="0" smtClean="0"/>
              <a:t>redonner la parole aux élèves </a:t>
            </a:r>
            <a:r>
              <a:rPr lang="fr-FR" dirty="0" smtClean="0"/>
              <a:t>pour </a:t>
            </a:r>
            <a:r>
              <a:rPr lang="fr-FR" b="1" u="sng" dirty="0" smtClean="0"/>
              <a:t>qu’ils pratiquent » (J.Y. Mary) pour qu’ils habitent et ressentent les mots</a:t>
            </a:r>
            <a:r>
              <a:rPr lang="fr-FR" dirty="0" smtClean="0"/>
              <a:t> » (vocabulaire actif).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9527" y="1196752"/>
            <a:ext cx="3284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Le voyage d’une goutte d’eau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5656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Formation premier degré : Développement et appropriation du lexique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198455"/>
            <a:ext cx="8820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Apprendre  à « Lire, écrire, parler » c’est </a:t>
            </a:r>
            <a:r>
              <a:rPr lang="fr-FR" sz="2000" dirty="0" smtClean="0"/>
              <a:t>:</a:t>
            </a:r>
          </a:p>
          <a:p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 Apprendre à devenir un élève dans l’école » E </a:t>
            </a:r>
            <a:r>
              <a:rPr lang="fr-FR" sz="2000" dirty="0" err="1" smtClean="0"/>
              <a:t>Bauthier</a:t>
            </a:r>
            <a:r>
              <a:rPr lang="fr-FR" sz="2000" dirty="0" smtClean="0"/>
              <a:t>,  Sociolinguiste Université Paris.</a:t>
            </a:r>
          </a:p>
          <a:p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 Apprendre à devenir un futur citoyen capable de communiquer, comprendre, agir de plus en plus par lui-même.</a:t>
            </a:r>
          </a:p>
        </p:txBody>
      </p:sp>
      <p:pic>
        <p:nvPicPr>
          <p:cNvPr id="5" name="Image 3"/>
          <p:cNvPicPr/>
          <p:nvPr/>
        </p:nvPicPr>
        <p:blipFill>
          <a:blip r:embed="rId2" cstate="print"/>
          <a:srcRect l="2579" t="4218" r="3310" b="5197"/>
          <a:stretch/>
        </p:blipFill>
        <p:spPr>
          <a:xfrm>
            <a:off x="107504" y="44624"/>
            <a:ext cx="1008112" cy="936104"/>
          </a:xfrm>
          <a:prstGeom prst="rect">
            <a:avLst/>
          </a:prstGeom>
          <a:ln w="9360">
            <a:noFill/>
          </a:ln>
        </p:spPr>
      </p:pic>
      <p:cxnSp>
        <p:nvCxnSpPr>
          <p:cNvPr id="6" name="Connecteur droit 5"/>
          <p:cNvCxnSpPr/>
          <p:nvPr/>
        </p:nvCxnSpPr>
        <p:spPr>
          <a:xfrm>
            <a:off x="1547664" y="692696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75656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Formation premier degré : Développement et appropriation du lexique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1775" t="27720" r="31688" b="59920"/>
          <a:stretch>
            <a:fillRect/>
          </a:stretch>
        </p:blipFill>
        <p:spPr bwMode="auto">
          <a:xfrm>
            <a:off x="6591480" y="836712"/>
            <a:ext cx="2373008" cy="110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520" y="2132856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Entrecroisement du  Lire, Ecrire, Parler pour acquérir « le pouvoir des mots 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/>
          <p:nvPr/>
        </p:nvPicPr>
        <p:blipFill>
          <a:blip r:embed="rId3" cstate="print"/>
          <a:srcRect l="2579" t="4218" r="3310" b="5197"/>
          <a:stretch/>
        </p:blipFill>
        <p:spPr>
          <a:xfrm>
            <a:off x="107504" y="44624"/>
            <a:ext cx="1008112" cy="936104"/>
          </a:xfrm>
          <a:prstGeom prst="rect">
            <a:avLst/>
          </a:prstGeom>
          <a:ln w="9360">
            <a:noFill/>
          </a:ln>
        </p:spPr>
      </p:pic>
      <p:cxnSp>
        <p:nvCxnSpPr>
          <p:cNvPr id="8" name="Connecteur droit 7"/>
          <p:cNvCxnSpPr/>
          <p:nvPr/>
        </p:nvCxnSpPr>
        <p:spPr>
          <a:xfrm>
            <a:off x="1547664" y="692696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1520" y="155272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L’exploration corporelle de la goutte d’eau :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Les élèves vont progressivement apprendre une phrase corporelle illustrant les 5 étapes du cycle de l’eau (</a:t>
            </a:r>
            <a:r>
              <a:rPr lang="fr-FR" dirty="0" err="1" smtClean="0"/>
              <a:t>cf</a:t>
            </a:r>
            <a:r>
              <a:rPr lang="fr-FR" dirty="0" smtClean="0"/>
              <a:t> vidéo). 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Ils devront ensuite interpréter personnellement cette phrase. Ils pourront utiliser trois effets relatifs aux états de l’eau : solide, liquide, gazeux (</a:t>
            </a:r>
            <a:r>
              <a:rPr lang="fr-FR" dirty="0" err="1" smtClean="0"/>
              <a:t>cf</a:t>
            </a:r>
            <a:r>
              <a:rPr lang="fr-FR" dirty="0" smtClean="0"/>
              <a:t> vidéo). </a:t>
            </a:r>
          </a:p>
          <a:p>
            <a:pPr algn="just"/>
            <a:endParaRPr lang="fr-FR" dirty="0"/>
          </a:p>
        </p:txBody>
      </p:sp>
      <p:pic>
        <p:nvPicPr>
          <p:cNvPr id="12" name="Picture 2" descr="http://avisdelecture.com/wp-content/uploads/2012/12/Goutte_dea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8044" y="2996952"/>
            <a:ext cx="4000500" cy="4000501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251520" y="3645024"/>
            <a:ext cx="5472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Les 3 effets </a:t>
            </a:r>
            <a:r>
              <a:rPr lang="fr-FR" b="1" dirty="0" smtClean="0"/>
              <a:t>: 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 Liquide</a:t>
            </a:r>
            <a:r>
              <a:rPr lang="fr-FR" dirty="0" smtClean="0"/>
              <a:t> : « l’eau qui coule ».</a:t>
            </a:r>
          </a:p>
          <a:p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 Solide</a:t>
            </a:r>
            <a:r>
              <a:rPr lang="fr-FR" dirty="0" smtClean="0"/>
              <a:t> : « l’eau qu’on attrape, elle prend une forme, elle peut être très dure ».</a:t>
            </a:r>
          </a:p>
          <a:p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 Gazeux</a:t>
            </a:r>
            <a:r>
              <a:rPr lang="fr-FR" dirty="0" smtClean="0"/>
              <a:t> : « l’eau est devenue vapeur, elle est partout mais je ne la vois pas, elle est très dispersée ».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475656" y="25135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Formation premier degré : Développement et appropriation du lexique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51775" t="27720" r="31688" b="59920"/>
          <a:stretch>
            <a:fillRect/>
          </a:stretch>
        </p:blipFill>
        <p:spPr bwMode="auto">
          <a:xfrm>
            <a:off x="6300192" y="764704"/>
            <a:ext cx="2674429" cy="124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/>
          <p:nvPr/>
        </p:nvPicPr>
        <p:blipFill>
          <a:blip r:embed="rId3" cstate="print"/>
          <a:srcRect l="2579" t="4218" r="3310" b="5197"/>
          <a:stretch/>
        </p:blipFill>
        <p:spPr>
          <a:xfrm>
            <a:off x="107504" y="44624"/>
            <a:ext cx="1008112" cy="936104"/>
          </a:xfrm>
          <a:prstGeom prst="rect">
            <a:avLst/>
          </a:prstGeom>
          <a:ln w="9360">
            <a:noFill/>
          </a:ln>
        </p:spPr>
      </p:pic>
      <p:cxnSp>
        <p:nvCxnSpPr>
          <p:cNvPr id="8" name="Connecteur droit 7"/>
          <p:cNvCxnSpPr/>
          <p:nvPr/>
        </p:nvCxnSpPr>
        <p:spPr>
          <a:xfrm>
            <a:off x="1547664" y="692696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9512" y="980728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L’exploration scientifique de la goutte d’eau :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L’infiltration / la filtration (séparer les constituants de l’eau).</a:t>
            </a:r>
          </a:p>
          <a:p>
            <a:endParaRPr lang="fr-FR" dirty="0" smtClean="0"/>
          </a:p>
          <a:p>
            <a:r>
              <a:rPr lang="fr-FR" u="sng" dirty="0" smtClean="0"/>
              <a:t>L’infiltration</a:t>
            </a:r>
            <a:r>
              <a:rPr lang="fr-FR" dirty="0" smtClean="0"/>
              <a:t> : arroser une plante de la classe. L’eau rentre en terre.</a:t>
            </a:r>
          </a:p>
          <a:p>
            <a:endParaRPr lang="fr-FR" dirty="0" smtClean="0"/>
          </a:p>
          <a:p>
            <a:r>
              <a:rPr lang="fr-FR" u="sng" dirty="0" smtClean="0"/>
              <a:t>La filtration </a:t>
            </a:r>
            <a:r>
              <a:rPr lang="fr-FR" dirty="0" smtClean="0"/>
              <a:t>: « Eau sale – eau propre »</a:t>
            </a:r>
          </a:p>
          <a:p>
            <a:endParaRPr lang="fr-FR" dirty="0" smtClean="0"/>
          </a:p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étape : salir l’eau du robinet grâce à de la terre, des brindilles, </a:t>
            </a:r>
          </a:p>
          <a:p>
            <a:r>
              <a:rPr lang="fr-FR" dirty="0" smtClean="0"/>
              <a:t>des petits cailloux, des feuilles …).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étape : l’eau redevient propre en traversant un matériau poreux (filtre à sable) par exemple.  </a:t>
            </a:r>
          </a:p>
          <a:p>
            <a:endParaRPr lang="fr-FR" dirty="0" smtClean="0"/>
          </a:p>
        </p:txBody>
      </p:sp>
      <p:pic>
        <p:nvPicPr>
          <p:cNvPr id="12" name="Picture 2" descr="http://avisdelecture.com/wp-content/uploads/2012/12/Goutte_dea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437112"/>
            <a:ext cx="2596852" cy="259685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75656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Formation premier degré : Développement et appropriation du lexique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51775" t="27720" r="31688" b="59920"/>
          <a:stretch>
            <a:fillRect/>
          </a:stretch>
        </p:blipFill>
        <p:spPr bwMode="auto">
          <a:xfrm>
            <a:off x="6300192" y="764704"/>
            <a:ext cx="2674429" cy="124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5688" t="35437" r="51278" b="29864"/>
          <a:stretch>
            <a:fillRect/>
          </a:stretch>
        </p:blipFill>
        <p:spPr bwMode="auto">
          <a:xfrm>
            <a:off x="6732240" y="2502128"/>
            <a:ext cx="1008112" cy="121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71465" t="48445" r="20857" b="41219"/>
          <a:stretch>
            <a:fillRect/>
          </a:stretch>
        </p:blipFill>
        <p:spPr bwMode="auto">
          <a:xfrm>
            <a:off x="7092280" y="3789040"/>
            <a:ext cx="817805" cy="88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l="12403" t="32484" r="37395" b="26911"/>
          <a:stretch>
            <a:fillRect/>
          </a:stretch>
        </p:blipFill>
        <p:spPr bwMode="auto">
          <a:xfrm>
            <a:off x="1763688" y="5301208"/>
            <a:ext cx="1296144" cy="83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xn--icne-wqa.com/images/icones/1/3/plant-lea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3212976"/>
            <a:ext cx="504056" cy="50405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 l="20081" t="33222" r="43301" b="29126"/>
          <a:stretch>
            <a:fillRect/>
          </a:stretch>
        </p:blipFill>
        <p:spPr bwMode="auto">
          <a:xfrm rot="20697713">
            <a:off x="6462994" y="3267180"/>
            <a:ext cx="709717" cy="58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iencejunior.fr/wp-content/uploads/iceberg-submerge.jpg"/>
          <p:cNvPicPr>
            <a:picLocks noChangeAspect="1" noChangeArrowheads="1"/>
          </p:cNvPicPr>
          <p:nvPr/>
        </p:nvPicPr>
        <p:blipFill>
          <a:blip r:embed="rId2" cstate="print"/>
          <a:srcRect l="17101" r="16350"/>
          <a:stretch>
            <a:fillRect/>
          </a:stretch>
        </p:blipFill>
        <p:spPr bwMode="auto">
          <a:xfrm>
            <a:off x="35496" y="4149080"/>
            <a:ext cx="2664296" cy="26642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076" name="Picture 4" descr="http://www.vestiges-tours-online.com/images/circuits/543fe4b9a88d3.jpg"/>
          <p:cNvPicPr>
            <a:picLocks noChangeAspect="1" noChangeArrowheads="1"/>
          </p:cNvPicPr>
          <p:nvPr/>
        </p:nvPicPr>
        <p:blipFill>
          <a:blip r:embed="rId3" cstate="print"/>
          <a:srcRect l="5357" r="10714"/>
          <a:stretch>
            <a:fillRect/>
          </a:stretch>
        </p:blipFill>
        <p:spPr bwMode="auto">
          <a:xfrm>
            <a:off x="2411760" y="4129964"/>
            <a:ext cx="3384376" cy="26834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" name="Image 3"/>
          <p:cNvPicPr/>
          <p:nvPr/>
        </p:nvPicPr>
        <p:blipFill>
          <a:blip r:embed="rId4" cstate="print"/>
          <a:srcRect l="2579" t="4218" r="3310" b="5197"/>
          <a:stretch/>
        </p:blipFill>
        <p:spPr>
          <a:xfrm>
            <a:off x="107504" y="44624"/>
            <a:ext cx="1008112" cy="936104"/>
          </a:xfrm>
          <a:prstGeom prst="rect">
            <a:avLst/>
          </a:prstGeom>
          <a:ln w="9360">
            <a:noFill/>
          </a:ln>
        </p:spPr>
      </p:pic>
      <p:cxnSp>
        <p:nvCxnSpPr>
          <p:cNvPr id="8" name="Connecteur droit 7"/>
          <p:cNvCxnSpPr/>
          <p:nvPr/>
        </p:nvCxnSpPr>
        <p:spPr>
          <a:xfrm>
            <a:off x="1547664" y="692696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aériens, chutes d'eau, fer à cheval, niagara Wallpaper"/>
          <p:cNvPicPr>
            <a:picLocks noChangeAspect="1" noChangeArrowheads="1"/>
          </p:cNvPicPr>
          <p:nvPr/>
        </p:nvPicPr>
        <p:blipFill>
          <a:blip r:embed="rId5" cstate="print"/>
          <a:srcRect l="19889" r="11456"/>
          <a:stretch>
            <a:fillRect/>
          </a:stretch>
        </p:blipFill>
        <p:spPr bwMode="auto">
          <a:xfrm>
            <a:off x="5868144" y="4149079"/>
            <a:ext cx="3240360" cy="265455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51520" y="980728"/>
            <a:ext cx="4767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L’exploration géographique de la goutte d’eau</a:t>
            </a:r>
            <a:r>
              <a:rPr lang="fr-FR" dirty="0" smtClean="0"/>
              <a:t> :</a:t>
            </a:r>
          </a:p>
        </p:txBody>
      </p:sp>
      <p:pic>
        <p:nvPicPr>
          <p:cNvPr id="11" name="Picture 2" descr="http://avisdelecture.com/wp-content/uploads/2012/12/Goutte_dea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916832"/>
            <a:ext cx="432048" cy="432048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79512" y="1907540"/>
            <a:ext cx="4104456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L’eau dans le monde</a:t>
            </a:r>
            <a:endParaRPr lang="fr-FR" dirty="0">
              <a:latin typeface="Arial Black" pitchFamily="34" charset="0"/>
            </a:endParaRPr>
          </a:p>
        </p:txBody>
      </p:sp>
      <p:pic>
        <p:nvPicPr>
          <p:cNvPr id="3080" name="Picture 8" descr="http://www.lefigaro.fr/medias/2009/04/27/20090427PHOWWW001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1552" y="1412776"/>
            <a:ext cx="3996952" cy="266796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cxnSp>
        <p:nvCxnSpPr>
          <p:cNvPr id="15" name="Connecteur droit 14"/>
          <p:cNvCxnSpPr/>
          <p:nvPr/>
        </p:nvCxnSpPr>
        <p:spPr>
          <a:xfrm>
            <a:off x="4572000" y="1340768"/>
            <a:ext cx="0" cy="50405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75656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Formation premier degré : Développement et appropriation du lexique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 l="51775" t="27720" r="31688" b="59920"/>
          <a:stretch>
            <a:fillRect/>
          </a:stretch>
        </p:blipFill>
        <p:spPr bwMode="auto">
          <a:xfrm>
            <a:off x="1043608" y="2492896"/>
            <a:ext cx="2828577" cy="132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/>
          <p:nvPr/>
        </p:nvPicPr>
        <p:blipFill>
          <a:blip r:embed="rId3" cstate="print"/>
          <a:srcRect l="2579" t="4218" r="3310" b="5197"/>
          <a:stretch/>
        </p:blipFill>
        <p:spPr>
          <a:xfrm>
            <a:off x="107504" y="44624"/>
            <a:ext cx="1008112" cy="936104"/>
          </a:xfrm>
          <a:prstGeom prst="rect">
            <a:avLst/>
          </a:prstGeom>
          <a:ln w="9360">
            <a:noFill/>
          </a:ln>
        </p:spPr>
      </p:pic>
      <p:cxnSp>
        <p:nvCxnSpPr>
          <p:cNvPr id="8" name="Connecteur droit 7"/>
          <p:cNvCxnSpPr/>
          <p:nvPr/>
        </p:nvCxnSpPr>
        <p:spPr>
          <a:xfrm>
            <a:off x="1547664" y="692696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900608" y="1196752"/>
            <a:ext cx="820891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L’exploration musicale  de la goutte d’eau</a:t>
            </a:r>
            <a:endParaRPr lang="fr-FR" sz="2400" dirty="0" smtClean="0"/>
          </a:p>
        </p:txBody>
      </p:sp>
      <p:pic>
        <p:nvPicPr>
          <p:cNvPr id="12" name="Picture 2" descr="http://avisdelecture.com/wp-content/uploads/2012/12/Goutte_deau.png"/>
          <p:cNvPicPr>
            <a:picLocks noChangeAspect="1" noChangeArrowheads="1"/>
          </p:cNvPicPr>
          <p:nvPr/>
        </p:nvPicPr>
        <p:blipFill>
          <a:blip r:embed="rId4" cstate="print"/>
          <a:srcRect l="20801" t="7200" r="19800" b="10001"/>
          <a:stretch>
            <a:fillRect/>
          </a:stretch>
        </p:blipFill>
        <p:spPr bwMode="auto">
          <a:xfrm>
            <a:off x="6516216" y="3284984"/>
            <a:ext cx="2376264" cy="33123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51801" t="69663" r="20070" b="8184"/>
          <a:stretch>
            <a:fillRect/>
          </a:stretch>
        </p:blipFill>
        <p:spPr bwMode="auto">
          <a:xfrm>
            <a:off x="2807296" y="5373216"/>
            <a:ext cx="23407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5512" t="22589" r="65932" b="55258"/>
          <a:stretch>
            <a:fillRect/>
          </a:stretch>
        </p:blipFill>
        <p:spPr bwMode="auto">
          <a:xfrm>
            <a:off x="179512" y="2780928"/>
            <a:ext cx="23762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5512" t="69663" r="65932" b="9569"/>
          <a:stretch>
            <a:fillRect/>
          </a:stretch>
        </p:blipFill>
        <p:spPr bwMode="auto">
          <a:xfrm>
            <a:off x="2771800" y="2780928"/>
            <a:ext cx="23762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28876" t="44742" r="42568" b="30337"/>
          <a:stretch>
            <a:fillRect/>
          </a:stretch>
        </p:blipFill>
        <p:spPr bwMode="auto">
          <a:xfrm>
            <a:off x="1547664" y="4005064"/>
            <a:ext cx="23762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 l="51374" t="22633" r="20070" b="55214"/>
          <a:stretch>
            <a:fillRect/>
          </a:stretch>
        </p:blipFill>
        <p:spPr bwMode="auto">
          <a:xfrm>
            <a:off x="179512" y="5373216"/>
            <a:ext cx="23762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1259632" y="20515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Arial Black" pitchFamily="34" charset="0"/>
              </a:rPr>
              <a:t>Etudier la chanson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56176" y="256664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Arial Black" pitchFamily="34" charset="0"/>
              </a:rPr>
              <a:t>Chanter le texte de la chanson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75656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Formation premier degré : Développement et appropriation du lexique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 l="51775" t="27720" r="31688" b="59920"/>
          <a:stretch>
            <a:fillRect/>
          </a:stretch>
        </p:blipFill>
        <p:spPr bwMode="auto">
          <a:xfrm>
            <a:off x="6300192" y="764704"/>
            <a:ext cx="2674429" cy="124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/>
          <p:nvPr/>
        </p:nvPicPr>
        <p:blipFill>
          <a:blip r:embed="rId3" cstate="print"/>
          <a:srcRect l="2579" t="4218" r="3310" b="5197"/>
          <a:stretch/>
        </p:blipFill>
        <p:spPr>
          <a:xfrm>
            <a:off x="107504" y="44624"/>
            <a:ext cx="1008112" cy="936104"/>
          </a:xfrm>
          <a:prstGeom prst="rect">
            <a:avLst/>
          </a:prstGeom>
          <a:ln w="9360">
            <a:noFill/>
          </a:ln>
        </p:spPr>
      </p:pic>
      <p:cxnSp>
        <p:nvCxnSpPr>
          <p:cNvPr id="8" name="Connecteur droit 7"/>
          <p:cNvCxnSpPr/>
          <p:nvPr/>
        </p:nvCxnSpPr>
        <p:spPr>
          <a:xfrm>
            <a:off x="1547664" y="692696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9512" y="105273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 smtClean="0"/>
              <a:t>Liaison pédagogique interdegrés - Partenariat de classe.</a:t>
            </a:r>
          </a:p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Deux classes partenaires travaillent sur l’écriture d’un récit, d’une poésie retraçant le voyage d’une goutte d’eau (CM1 /CM2 – 6</a:t>
            </a:r>
            <a:r>
              <a:rPr lang="fr-FR" baseline="30000" dirty="0" smtClean="0"/>
              <a:t>ème</a:t>
            </a:r>
            <a:r>
              <a:rPr lang="fr-FR" dirty="0" smtClean="0"/>
              <a:t> ). </a:t>
            </a:r>
          </a:p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Confrontation des travaux  puis </a:t>
            </a:r>
            <a:r>
              <a:rPr lang="fr-FR" dirty="0" err="1" smtClean="0"/>
              <a:t>co</a:t>
            </a:r>
            <a:r>
              <a:rPr lang="fr-FR" dirty="0" smtClean="0"/>
              <a:t>-rédaction entre pairs.  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Coproduction d’une illustration artistique relative au travail précédent. 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Valorisation du travail  - </a:t>
            </a:r>
            <a:r>
              <a:rPr lang="fr-FR" dirty="0" err="1" smtClean="0"/>
              <a:t>Explosition</a:t>
            </a:r>
            <a:r>
              <a:rPr lang="fr-FR" dirty="0" smtClean="0"/>
              <a:t>.</a:t>
            </a:r>
          </a:p>
        </p:txBody>
      </p:sp>
      <p:pic>
        <p:nvPicPr>
          <p:cNvPr id="12" name="Picture 2" descr="http://avisdelecture.com/wp-content/uploads/2012/12/Goutte_deau.png"/>
          <p:cNvPicPr>
            <a:picLocks noChangeAspect="1" noChangeArrowheads="1"/>
          </p:cNvPicPr>
          <p:nvPr/>
        </p:nvPicPr>
        <p:blipFill>
          <a:blip r:embed="rId4" cstate="print"/>
          <a:srcRect l="21600" t="9000" r="20801" b="11801"/>
          <a:stretch>
            <a:fillRect/>
          </a:stretch>
        </p:blipFill>
        <p:spPr bwMode="auto">
          <a:xfrm>
            <a:off x="6954810" y="4077072"/>
            <a:ext cx="1937670" cy="266429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75656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Formation premier degré : Développement et appropriation du lexique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826</Words>
  <Application>Microsoft Office PowerPoint</Application>
  <PresentationFormat>Affichage à l'écran (4:3)</PresentationFormat>
  <Paragraphs>153</Paragraphs>
  <Slides>10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EPLE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prof</dc:creator>
  <cp:lastModifiedBy>prof</cp:lastModifiedBy>
  <cp:revision>85</cp:revision>
  <dcterms:created xsi:type="dcterms:W3CDTF">2015-03-19T14:37:19Z</dcterms:created>
  <dcterms:modified xsi:type="dcterms:W3CDTF">2015-03-23T19:18:41Z</dcterms:modified>
</cp:coreProperties>
</file>